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7" r:id="rId3"/>
    <p:sldId id="266" r:id="rId4"/>
    <p:sldId id="285" r:id="rId5"/>
    <p:sldId id="300" r:id="rId6"/>
    <p:sldId id="352" r:id="rId7"/>
    <p:sldId id="350" r:id="rId8"/>
    <p:sldId id="289" r:id="rId9"/>
    <p:sldId id="339" r:id="rId10"/>
    <p:sldId id="338" r:id="rId11"/>
    <p:sldId id="288" r:id="rId12"/>
    <p:sldId id="351" r:id="rId13"/>
    <p:sldId id="293" r:id="rId14"/>
    <p:sldId id="294" r:id="rId15"/>
    <p:sldId id="295" r:id="rId16"/>
    <p:sldId id="296" r:id="rId17"/>
    <p:sldId id="297" r:id="rId18"/>
    <p:sldId id="286" r:id="rId19"/>
    <p:sldId id="291" r:id="rId20"/>
    <p:sldId id="292" r:id="rId21"/>
    <p:sldId id="326" r:id="rId22"/>
    <p:sldId id="33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09" d="100"/>
          <a:sy n="109" d="100"/>
        </p:scale>
        <p:origin x="384"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386CF34-4269-40EE-9331-E5DF4AC1FA03}" type="slidenum">
              <a:rPr lang="en-US" altLang="en-US"/>
              <a:pPr/>
              <a:t>‹#›</a:t>
            </a:fld>
            <a:endParaRPr lang="en-US" altLang="en-US"/>
          </a:p>
        </p:txBody>
      </p:sp>
    </p:spTree>
    <p:extLst>
      <p:ext uri="{BB962C8B-B14F-4D97-AF65-F5344CB8AC3E}">
        <p14:creationId xmlns:p14="http://schemas.microsoft.com/office/powerpoint/2010/main" val="3322775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6E22D55-3F16-435A-9AA6-109005DF4F45}" type="slidenum">
              <a:rPr lang="en-US" altLang="en-US"/>
              <a:pPr/>
              <a:t>‹#›</a:t>
            </a:fld>
            <a:endParaRPr lang="en-US" altLang="en-US"/>
          </a:p>
        </p:txBody>
      </p:sp>
    </p:spTree>
    <p:extLst>
      <p:ext uri="{BB962C8B-B14F-4D97-AF65-F5344CB8AC3E}">
        <p14:creationId xmlns:p14="http://schemas.microsoft.com/office/powerpoint/2010/main" val="930727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12F96D8-31FA-435B-991B-4026AF727566}" type="slidenum">
              <a:rPr lang="en-US" altLang="en-US"/>
              <a:pPr/>
              <a:t>‹#›</a:t>
            </a:fld>
            <a:endParaRPr lang="en-US" altLang="en-US"/>
          </a:p>
        </p:txBody>
      </p:sp>
    </p:spTree>
    <p:extLst>
      <p:ext uri="{BB962C8B-B14F-4D97-AF65-F5344CB8AC3E}">
        <p14:creationId xmlns:p14="http://schemas.microsoft.com/office/powerpoint/2010/main" val="4144647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09DC07-63BF-4B50-8231-7BBC87081B48}" type="slidenum">
              <a:rPr lang="en-US" smtClean="0"/>
              <a:pPr>
                <a:defRPr/>
              </a:pPr>
              <a:t>‹#›</a:t>
            </a:fld>
            <a:endParaRPr lang="en-US"/>
          </a:p>
        </p:txBody>
      </p:sp>
    </p:spTree>
    <p:extLst>
      <p:ext uri="{BB962C8B-B14F-4D97-AF65-F5344CB8AC3E}">
        <p14:creationId xmlns:p14="http://schemas.microsoft.com/office/powerpoint/2010/main" val="435865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A4170D-51BB-4FA0-8C79-D968D3ABB7BE}" type="slidenum">
              <a:rPr lang="en-US" smtClean="0"/>
              <a:pPr>
                <a:defRPr/>
              </a:pPr>
              <a:t>‹#›</a:t>
            </a:fld>
            <a:endParaRPr lang="en-US"/>
          </a:p>
        </p:txBody>
      </p:sp>
    </p:spTree>
    <p:extLst>
      <p:ext uri="{BB962C8B-B14F-4D97-AF65-F5344CB8AC3E}">
        <p14:creationId xmlns:p14="http://schemas.microsoft.com/office/powerpoint/2010/main" val="61028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A53394-A28E-4036-953B-67EB303B9BA8}" type="slidenum">
              <a:rPr lang="en-US" smtClean="0"/>
              <a:pPr>
                <a:defRPr/>
              </a:pPr>
              <a:t>‹#›</a:t>
            </a:fld>
            <a:endParaRPr lang="en-US"/>
          </a:p>
        </p:txBody>
      </p:sp>
    </p:spTree>
    <p:extLst>
      <p:ext uri="{BB962C8B-B14F-4D97-AF65-F5344CB8AC3E}">
        <p14:creationId xmlns:p14="http://schemas.microsoft.com/office/powerpoint/2010/main" val="3369275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E817D-B6E4-4FFE-8D94-152937154460}" type="slidenum">
              <a:rPr lang="en-US" smtClean="0"/>
              <a:pPr>
                <a:defRPr/>
              </a:pPr>
              <a:t>‹#›</a:t>
            </a:fld>
            <a:endParaRPr lang="en-US"/>
          </a:p>
        </p:txBody>
      </p:sp>
    </p:spTree>
    <p:extLst>
      <p:ext uri="{BB962C8B-B14F-4D97-AF65-F5344CB8AC3E}">
        <p14:creationId xmlns:p14="http://schemas.microsoft.com/office/powerpoint/2010/main" val="2151626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ACC7455-6E09-49B1-82C3-2AB36FC429BA}" type="slidenum">
              <a:rPr lang="en-US" smtClean="0"/>
              <a:pPr>
                <a:defRPr/>
              </a:pPr>
              <a:t>‹#›</a:t>
            </a:fld>
            <a:endParaRPr lang="en-US"/>
          </a:p>
        </p:txBody>
      </p:sp>
    </p:spTree>
    <p:extLst>
      <p:ext uri="{BB962C8B-B14F-4D97-AF65-F5344CB8AC3E}">
        <p14:creationId xmlns:p14="http://schemas.microsoft.com/office/powerpoint/2010/main" val="2778518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DF38B26-E1BA-4671-BE59-837221AC5724}" type="slidenum">
              <a:rPr lang="en-US" smtClean="0"/>
              <a:pPr>
                <a:defRPr/>
              </a:pPr>
              <a:t>‹#›</a:t>
            </a:fld>
            <a:endParaRPr lang="en-US"/>
          </a:p>
        </p:txBody>
      </p:sp>
    </p:spTree>
    <p:extLst>
      <p:ext uri="{BB962C8B-B14F-4D97-AF65-F5344CB8AC3E}">
        <p14:creationId xmlns:p14="http://schemas.microsoft.com/office/powerpoint/2010/main" val="2661249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309A250-30F2-495C-B303-BAEF8C278C56}" type="slidenum">
              <a:rPr lang="en-US" smtClean="0"/>
              <a:pPr>
                <a:defRPr/>
              </a:pPr>
              <a:t>‹#›</a:t>
            </a:fld>
            <a:endParaRPr lang="en-US"/>
          </a:p>
        </p:txBody>
      </p:sp>
    </p:spTree>
    <p:extLst>
      <p:ext uri="{BB962C8B-B14F-4D97-AF65-F5344CB8AC3E}">
        <p14:creationId xmlns:p14="http://schemas.microsoft.com/office/powerpoint/2010/main" val="63037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14D0EB-724D-4E81-B485-6F0B95D6781B}" type="slidenum">
              <a:rPr lang="en-US" smtClean="0"/>
              <a:pPr>
                <a:defRPr/>
              </a:pPr>
              <a:t>‹#›</a:t>
            </a:fld>
            <a:endParaRPr lang="en-US"/>
          </a:p>
        </p:txBody>
      </p:sp>
    </p:spTree>
    <p:extLst>
      <p:ext uri="{BB962C8B-B14F-4D97-AF65-F5344CB8AC3E}">
        <p14:creationId xmlns:p14="http://schemas.microsoft.com/office/powerpoint/2010/main" val="3624331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203D1C8-D6A0-4D4D-8B3E-979B44EE5008}" type="slidenum">
              <a:rPr lang="en-US" altLang="en-US"/>
              <a:pPr/>
              <a:t>‹#›</a:t>
            </a:fld>
            <a:endParaRPr lang="en-US" altLang="en-US"/>
          </a:p>
        </p:txBody>
      </p:sp>
    </p:spTree>
    <p:extLst>
      <p:ext uri="{BB962C8B-B14F-4D97-AF65-F5344CB8AC3E}">
        <p14:creationId xmlns:p14="http://schemas.microsoft.com/office/powerpoint/2010/main" val="41472950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522878-A7B1-4CF8-A3BB-7FD31E656657}" type="slidenum">
              <a:rPr lang="en-US" smtClean="0"/>
              <a:pPr>
                <a:defRPr/>
              </a:pPr>
              <a:t>‹#›</a:t>
            </a:fld>
            <a:endParaRPr lang="en-US"/>
          </a:p>
        </p:txBody>
      </p:sp>
    </p:spTree>
    <p:extLst>
      <p:ext uri="{BB962C8B-B14F-4D97-AF65-F5344CB8AC3E}">
        <p14:creationId xmlns:p14="http://schemas.microsoft.com/office/powerpoint/2010/main" val="1081641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5C8B5A-8C2A-4BA8-9972-BF1E07660C6D}" type="slidenum">
              <a:rPr lang="en-US" smtClean="0"/>
              <a:pPr>
                <a:defRPr/>
              </a:pPr>
              <a:t>‹#›</a:t>
            </a:fld>
            <a:endParaRPr lang="en-US"/>
          </a:p>
        </p:txBody>
      </p:sp>
    </p:spTree>
    <p:extLst>
      <p:ext uri="{BB962C8B-B14F-4D97-AF65-F5344CB8AC3E}">
        <p14:creationId xmlns:p14="http://schemas.microsoft.com/office/powerpoint/2010/main" val="2993485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B199E6-A8D9-47E3-A653-497443C8B2DF}" type="slidenum">
              <a:rPr lang="en-US" smtClean="0"/>
              <a:pPr>
                <a:defRPr/>
              </a:pPr>
              <a:t>‹#›</a:t>
            </a:fld>
            <a:endParaRPr lang="en-US"/>
          </a:p>
        </p:txBody>
      </p:sp>
    </p:spTree>
    <p:extLst>
      <p:ext uri="{BB962C8B-B14F-4D97-AF65-F5344CB8AC3E}">
        <p14:creationId xmlns:p14="http://schemas.microsoft.com/office/powerpoint/2010/main" val="2248809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B60C36E-F798-487B-B628-A0CB1EFDB58A}" type="slidenum">
              <a:rPr lang="en-US" altLang="en-US"/>
              <a:pPr/>
              <a:t>‹#›</a:t>
            </a:fld>
            <a:endParaRPr lang="en-US" altLang="en-US"/>
          </a:p>
        </p:txBody>
      </p:sp>
    </p:spTree>
    <p:extLst>
      <p:ext uri="{BB962C8B-B14F-4D97-AF65-F5344CB8AC3E}">
        <p14:creationId xmlns:p14="http://schemas.microsoft.com/office/powerpoint/2010/main" val="142436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12A98C7-8DF1-41FE-AD99-D442164FDCD1}" type="slidenum">
              <a:rPr lang="en-US" altLang="en-US"/>
              <a:pPr/>
              <a:t>‹#›</a:t>
            </a:fld>
            <a:endParaRPr lang="en-US" altLang="en-US"/>
          </a:p>
        </p:txBody>
      </p:sp>
    </p:spTree>
    <p:extLst>
      <p:ext uri="{BB962C8B-B14F-4D97-AF65-F5344CB8AC3E}">
        <p14:creationId xmlns:p14="http://schemas.microsoft.com/office/powerpoint/2010/main" val="981986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B02C6243-57F4-4237-AFB4-B1B10D6AD28C}" type="slidenum">
              <a:rPr lang="en-US" altLang="en-US"/>
              <a:pPr/>
              <a:t>‹#›</a:t>
            </a:fld>
            <a:endParaRPr lang="en-US" altLang="en-US"/>
          </a:p>
        </p:txBody>
      </p:sp>
    </p:spTree>
    <p:extLst>
      <p:ext uri="{BB962C8B-B14F-4D97-AF65-F5344CB8AC3E}">
        <p14:creationId xmlns:p14="http://schemas.microsoft.com/office/powerpoint/2010/main" val="2664093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FFA4751-4043-4F6A-B4EE-57FA17D8857A}" type="slidenum">
              <a:rPr lang="en-US" altLang="en-US"/>
              <a:pPr/>
              <a:t>‹#›</a:t>
            </a:fld>
            <a:endParaRPr lang="en-US" altLang="en-US"/>
          </a:p>
        </p:txBody>
      </p:sp>
    </p:spTree>
    <p:extLst>
      <p:ext uri="{BB962C8B-B14F-4D97-AF65-F5344CB8AC3E}">
        <p14:creationId xmlns:p14="http://schemas.microsoft.com/office/powerpoint/2010/main" val="1401497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89DAA19-BF58-48F0-AA7E-0B978EAEB208}" type="slidenum">
              <a:rPr lang="en-US" altLang="en-US"/>
              <a:pPr/>
              <a:t>‹#›</a:t>
            </a:fld>
            <a:endParaRPr lang="en-US" altLang="en-US"/>
          </a:p>
        </p:txBody>
      </p:sp>
    </p:spTree>
    <p:extLst>
      <p:ext uri="{BB962C8B-B14F-4D97-AF65-F5344CB8AC3E}">
        <p14:creationId xmlns:p14="http://schemas.microsoft.com/office/powerpoint/2010/main" val="1550011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F11CF61-A5A2-4207-95E0-64C640DF4C81}" type="slidenum">
              <a:rPr lang="en-US" altLang="en-US"/>
              <a:pPr/>
              <a:t>‹#›</a:t>
            </a:fld>
            <a:endParaRPr lang="en-US" altLang="en-US"/>
          </a:p>
        </p:txBody>
      </p:sp>
    </p:spTree>
    <p:extLst>
      <p:ext uri="{BB962C8B-B14F-4D97-AF65-F5344CB8AC3E}">
        <p14:creationId xmlns:p14="http://schemas.microsoft.com/office/powerpoint/2010/main" val="2616613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22AE16C-2054-4938-9C7E-E8FDAB97FE83}" type="slidenum">
              <a:rPr lang="en-US" altLang="en-US"/>
              <a:pPr/>
              <a:t>‹#›</a:t>
            </a:fld>
            <a:endParaRPr lang="en-US" altLang="en-US"/>
          </a:p>
        </p:txBody>
      </p:sp>
    </p:spTree>
    <p:extLst>
      <p:ext uri="{BB962C8B-B14F-4D97-AF65-F5344CB8AC3E}">
        <p14:creationId xmlns:p14="http://schemas.microsoft.com/office/powerpoint/2010/main" val="2092874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41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FFFFFF"/>
                </a:solidFill>
                <a:latin typeface="Arial" charset="0"/>
              </a:defRPr>
            </a:lvl1pPr>
          </a:lstStyle>
          <a:p>
            <a:pPr fontAlgn="base">
              <a:spcBef>
                <a:spcPct val="0"/>
              </a:spcBef>
              <a:spcAft>
                <a:spcPct val="0"/>
              </a:spcAft>
              <a:defRPr/>
            </a:pPr>
            <a:endParaRPr lang="en-US"/>
          </a:p>
        </p:txBody>
      </p:sp>
      <p:sp>
        <p:nvSpPr>
          <p:cNvPr id="1741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Arial" charset="0"/>
              </a:defRPr>
            </a:lvl1pPr>
          </a:lstStyle>
          <a:p>
            <a:pPr fontAlgn="base">
              <a:spcBef>
                <a:spcPct val="0"/>
              </a:spcBef>
              <a:spcAft>
                <a:spcPct val="0"/>
              </a:spcAft>
              <a:defRPr/>
            </a:pPr>
            <a:endParaRPr lang="en-US"/>
          </a:p>
        </p:txBody>
      </p:sp>
      <p:sp>
        <p:nvSpPr>
          <p:cNvPr id="17414"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defRPr>
            </a:lvl1pPr>
          </a:lstStyle>
          <a:p>
            <a:pPr fontAlgn="base">
              <a:spcBef>
                <a:spcPct val="0"/>
              </a:spcBef>
              <a:spcAft>
                <a:spcPct val="0"/>
              </a:spcAft>
            </a:pPr>
            <a:fld id="{94BCB967-CBA3-4E11-BAFC-BFEDEE9CA2F4}" type="slidenum">
              <a:rPr lang="en-US" altLang="en-US"/>
              <a:pPr fontAlgn="base">
                <a:spcBef>
                  <a:spcPct val="0"/>
                </a:spcBef>
                <a:spcAft>
                  <a:spcPct val="0"/>
                </a:spcAft>
              </a:pPr>
              <a:t>‹#›</a:t>
            </a:fld>
            <a:endParaRPr lang="en-US" altLang="en-US"/>
          </a:p>
        </p:txBody>
      </p:sp>
    </p:spTree>
    <p:extLst>
      <p:ext uri="{BB962C8B-B14F-4D97-AF65-F5344CB8AC3E}">
        <p14:creationId xmlns:p14="http://schemas.microsoft.com/office/powerpoint/2010/main" val="150703952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41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FFFFFF"/>
                </a:solidFill>
              </a:defRPr>
            </a:lvl1pPr>
          </a:lstStyle>
          <a:p>
            <a:pPr fontAlgn="base">
              <a:spcBef>
                <a:spcPct val="0"/>
              </a:spcBef>
              <a:spcAft>
                <a:spcPct val="0"/>
              </a:spcAft>
              <a:defRPr/>
            </a:pPr>
            <a:endParaRPr lang="en-US"/>
          </a:p>
        </p:txBody>
      </p:sp>
      <p:sp>
        <p:nvSpPr>
          <p:cNvPr id="1741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defRPr>
            </a:lvl1pPr>
          </a:lstStyle>
          <a:p>
            <a:pPr fontAlgn="base">
              <a:spcBef>
                <a:spcPct val="0"/>
              </a:spcBef>
              <a:spcAft>
                <a:spcPct val="0"/>
              </a:spcAft>
              <a:defRPr/>
            </a:pPr>
            <a:endParaRPr lang="en-US"/>
          </a:p>
        </p:txBody>
      </p:sp>
      <p:sp>
        <p:nvSpPr>
          <p:cNvPr id="17414"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defRPr>
            </a:lvl1pPr>
          </a:lstStyle>
          <a:p>
            <a:pPr fontAlgn="base">
              <a:spcBef>
                <a:spcPct val="0"/>
              </a:spcBef>
              <a:spcAft>
                <a:spcPct val="0"/>
              </a:spcAft>
              <a:defRPr/>
            </a:pPr>
            <a:fld id="{641FCF0D-9134-4D60-BAF4-C124579EF6CF}"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2131517209"/>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upload.wikimedia.org/wikipedia/commons/8/89/Colonisation2.gif" TargetMode="External"/><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5.jpeg"/><Relationship Id="rId1" Type="http://schemas.openxmlformats.org/officeDocument/2006/relationships/slideLayout" Target="../slideLayouts/slideLayout13.xml"/><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www.newworldencyclopedia.org/d/images/a/a2/Tupa-inca-tunic.png" TargetMode="External"/><Relationship Id="rId1" Type="http://schemas.openxmlformats.org/officeDocument/2006/relationships/slideLayout" Target="../slideLayouts/slideLayout6.xml"/><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938348" y="84399"/>
            <a:ext cx="9808029" cy="1470025"/>
          </a:xfrm>
        </p:spPr>
        <p:txBody>
          <a:bodyPr/>
          <a:lstStyle/>
          <a:p>
            <a:r>
              <a:rPr lang="en-US" altLang="en-US" dirty="0">
                <a:solidFill>
                  <a:srgbClr val="FF0000"/>
                </a:solidFill>
                <a:latin typeface="Verdana" panose="020B0604030504040204" pitchFamily="34" charset="0"/>
                <a:ea typeface="Verdana" panose="020B0604030504040204" pitchFamily="34" charset="0"/>
                <a:cs typeface="Verdana" panose="020B0604030504040204" pitchFamily="34" charset="0"/>
              </a:rPr>
              <a:t>Modern Art 109</a:t>
            </a:r>
            <a:br>
              <a:rPr lang="en-US" altLang="en-US"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From late 19</a:t>
            </a:r>
            <a:r>
              <a:rPr lang="en-US" altLang="en-US" sz="1600" baseline="30000" dirty="0">
                <a:solidFill>
                  <a:schemeClr val="tx1"/>
                </a:solidFill>
                <a:latin typeface="Verdana" panose="020B0604030504040204" pitchFamily="34" charset="0"/>
                <a:ea typeface="Verdana" panose="020B0604030504040204" pitchFamily="34" charset="0"/>
                <a:cs typeface="Verdana" panose="020B0604030504040204" pitchFamily="34" charset="0"/>
              </a:rPr>
              <a:t>th</a:t>
            </a:r>
            <a:r>
              <a:rPr lang="en-US"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 century to mid-20</a:t>
            </a:r>
            <a:r>
              <a:rPr lang="en-US" altLang="en-US" sz="1600" baseline="30000" dirty="0">
                <a:solidFill>
                  <a:schemeClr val="tx1"/>
                </a:solidFill>
                <a:latin typeface="Verdana" panose="020B0604030504040204" pitchFamily="34" charset="0"/>
                <a:ea typeface="Verdana" panose="020B0604030504040204" pitchFamily="34" charset="0"/>
                <a:cs typeface="Verdana" panose="020B0604030504040204" pitchFamily="34" charset="0"/>
              </a:rPr>
              <a:t>th</a:t>
            </a:r>
            <a:r>
              <a:rPr lang="en-US"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 Century</a:t>
            </a:r>
          </a:p>
        </p:txBody>
      </p:sp>
      <p:sp>
        <p:nvSpPr>
          <p:cNvPr id="2051" name="Subtitle 6"/>
          <p:cNvSpPr>
            <a:spLocks noGrp="1"/>
          </p:cNvSpPr>
          <p:nvPr>
            <p:ph type="subTitle" idx="1"/>
          </p:nvPr>
        </p:nvSpPr>
        <p:spPr>
          <a:xfrm>
            <a:off x="203301" y="5849983"/>
            <a:ext cx="11631648" cy="820783"/>
          </a:xfrm>
        </p:spPr>
        <p:txBody>
          <a:bodyPr/>
          <a:lstStyle/>
          <a:p>
            <a:pPr algn="l"/>
            <a:r>
              <a:rPr lang="en-US" altLang="en-US" sz="1200" dirty="0">
                <a:latin typeface="Verdana" panose="020B0604030504040204" pitchFamily="34" charset="0"/>
                <a:ea typeface="Verdana" panose="020B0604030504040204" pitchFamily="34" charset="0"/>
                <a:cs typeface="Verdana" panose="020B0604030504040204" pitchFamily="34" charset="0"/>
              </a:rPr>
              <a:t>(left) </a:t>
            </a:r>
            <a:r>
              <a:rPr lang="en-US" altLang="en-US" sz="1200" b="1" dirty="0">
                <a:latin typeface="Verdana" panose="020B0604030504040204" pitchFamily="34" charset="0"/>
              </a:rPr>
              <a:t>Paul</a:t>
            </a:r>
            <a:r>
              <a:rPr lang="en-US" altLang="en-US" sz="1200" dirty="0">
                <a:latin typeface="Verdana" panose="020B0604030504040204" pitchFamily="34" charset="0"/>
              </a:rPr>
              <a:t> </a:t>
            </a:r>
            <a:r>
              <a:rPr lang="en-US" altLang="en-US" sz="1200" b="1" dirty="0">
                <a:latin typeface="Verdana" panose="020B0604030504040204" pitchFamily="34" charset="0"/>
              </a:rPr>
              <a:t>Cézanne</a:t>
            </a:r>
            <a:r>
              <a:rPr lang="en-US" altLang="en-US" sz="1200" dirty="0">
                <a:latin typeface="Verdana" panose="020B0604030504040204" pitchFamily="34" charset="0"/>
              </a:rPr>
              <a:t>, </a:t>
            </a:r>
            <a:r>
              <a:rPr lang="en-US" altLang="en-US" sz="1200" i="1" dirty="0">
                <a:latin typeface="Verdana" panose="020B0604030504040204" pitchFamily="34" charset="0"/>
              </a:rPr>
              <a:t>Self Portrait</a:t>
            </a:r>
            <a:r>
              <a:rPr lang="en-US" altLang="en-US" sz="1200" dirty="0">
                <a:latin typeface="Verdana" panose="020B0604030504040204" pitchFamily="34" charset="0"/>
              </a:rPr>
              <a:t>, 1878-80</a:t>
            </a:r>
            <a:br>
              <a:rPr lang="en-US" altLang="en-US" sz="1200" dirty="0">
                <a:latin typeface="Verdana" panose="020B0604030504040204" pitchFamily="34" charset="0"/>
              </a:rPr>
            </a:br>
            <a:r>
              <a:rPr lang="en-US" altLang="en-US" sz="1200" dirty="0">
                <a:latin typeface="Verdana" panose="020B0604030504040204" pitchFamily="34" charset="0"/>
              </a:rPr>
              <a:t>(middle) </a:t>
            </a:r>
            <a:r>
              <a:rPr lang="en-US" altLang="en-US" sz="1200" b="1" dirty="0">
                <a:latin typeface="Verdana" panose="020B0604030504040204" pitchFamily="34" charset="0"/>
              </a:rPr>
              <a:t>Diego Rivera</a:t>
            </a:r>
            <a:r>
              <a:rPr lang="en-US" altLang="en-US" sz="1200" dirty="0">
                <a:latin typeface="Verdana" panose="020B0604030504040204" pitchFamily="34" charset="0"/>
              </a:rPr>
              <a:t>, </a:t>
            </a:r>
            <a:r>
              <a:rPr lang="en-US" altLang="en-US" sz="1200" i="1" dirty="0">
                <a:latin typeface="Verdana" panose="020B0604030504040204" pitchFamily="34" charset="0"/>
              </a:rPr>
              <a:t>The History of Mexico - The Ancient Indian World.</a:t>
            </a:r>
            <a:r>
              <a:rPr lang="en-US" altLang="en-US" sz="1200" dirty="0">
                <a:latin typeface="Verdana" panose="020B0604030504040204" pitchFamily="34" charset="0"/>
              </a:rPr>
              <a:t> 1929-35. Fresco. North wall, National Palace, Mexico City, Mexico. </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a:p>
            <a:pPr algn="l"/>
            <a:r>
              <a:rPr lang="en-US" altLang="en-US" sz="1200" dirty="0">
                <a:latin typeface="Verdana" panose="020B0604030504040204" pitchFamily="34" charset="0"/>
                <a:ea typeface="Verdana" panose="020B0604030504040204" pitchFamily="34" charset="0"/>
                <a:cs typeface="Verdana" panose="020B0604030504040204" pitchFamily="34" charset="0"/>
              </a:rPr>
              <a:t>(right) </a:t>
            </a:r>
            <a:r>
              <a:rPr lang="en-US" altLang="en-US" sz="1200" b="1" dirty="0">
                <a:latin typeface="Verdana" panose="020B0604030504040204" pitchFamily="34" charset="0"/>
                <a:ea typeface="Verdana" panose="020B0604030504040204" pitchFamily="34" charset="0"/>
                <a:cs typeface="Verdana" panose="020B0604030504040204" pitchFamily="34" charset="0"/>
              </a:rPr>
              <a:t>Jackson Pollock </a:t>
            </a:r>
            <a:r>
              <a:rPr lang="en-US" altLang="en-US" sz="1200" dirty="0">
                <a:latin typeface="Verdana" panose="020B0604030504040204" pitchFamily="34" charset="0"/>
                <a:ea typeface="Verdana" panose="020B0604030504040204" pitchFamily="34" charset="0"/>
                <a:cs typeface="Verdana" panose="020B0604030504040204" pitchFamily="34" charset="0"/>
              </a:rPr>
              <a:t>(American ‘Action’ painter, 1949 </a:t>
            </a:r>
            <a:r>
              <a:rPr lang="en-US" altLang="en-US" sz="1200" i="1" dirty="0">
                <a:latin typeface="Verdana" panose="020B0604030504040204" pitchFamily="34" charset="0"/>
                <a:ea typeface="Verdana" panose="020B0604030504040204" pitchFamily="34" charset="0"/>
                <a:cs typeface="Verdana" panose="020B0604030504040204" pitchFamily="34" charset="0"/>
              </a:rPr>
              <a:t>Life</a:t>
            </a:r>
            <a:r>
              <a:rPr lang="en-US" altLang="en-US" sz="1200" dirty="0">
                <a:latin typeface="Verdana" panose="020B0604030504040204" pitchFamily="34" charset="0"/>
                <a:ea typeface="Verdana" panose="020B0604030504040204" pitchFamily="34" charset="0"/>
                <a:cs typeface="Verdana" panose="020B0604030504040204" pitchFamily="34" charset="0"/>
              </a:rPr>
              <a:t> magazine photo for article, “Is He the Greatest Living Painter in the United States?”</a:t>
            </a:r>
          </a:p>
        </p:txBody>
      </p:sp>
      <p:pic>
        <p:nvPicPr>
          <p:cNvPr id="2052" name="Picture 2" descr="© 2011 funnel : eric kass"/>
          <p:cNvPicPr>
            <a:picLocks noChangeAspect="1" noChangeArrowheads="1"/>
          </p:cNvPicPr>
          <p:nvPr/>
        </p:nvPicPr>
        <p:blipFill rotWithShape="1">
          <a:blip r:embed="rId2">
            <a:extLst>
              <a:ext uri="{28A0092B-C50C-407E-A947-70E740481C1C}">
                <a14:useLocalDpi xmlns:a14="http://schemas.microsoft.com/office/drawing/2010/main" val="0"/>
              </a:ext>
            </a:extLst>
          </a:blip>
          <a:srcRect r="26415"/>
          <a:stretch/>
        </p:blipFill>
        <p:spPr bwMode="auto">
          <a:xfrm>
            <a:off x="7837714" y="1567210"/>
            <a:ext cx="3796938" cy="386995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B312898-4448-4898-874D-B9FB12779F38}"/>
              </a:ext>
            </a:extLst>
          </p:cNvPr>
          <p:cNvPicPr>
            <a:picLocks noChangeAspect="1"/>
          </p:cNvPicPr>
          <p:nvPr/>
        </p:nvPicPr>
        <p:blipFill>
          <a:blip r:embed="rId3"/>
          <a:stretch>
            <a:fillRect/>
          </a:stretch>
        </p:blipFill>
        <p:spPr>
          <a:xfrm>
            <a:off x="293781" y="1554424"/>
            <a:ext cx="2975861" cy="3865325"/>
          </a:xfrm>
          <a:prstGeom prst="rect">
            <a:avLst/>
          </a:prstGeom>
        </p:spPr>
      </p:pic>
      <p:pic>
        <p:nvPicPr>
          <p:cNvPr id="7" name="Picture 5" descr="Diego Rivera. The History of Mexico - The Ancient Indian World.">
            <a:extLst>
              <a:ext uri="{FF2B5EF4-FFF2-40B4-BE49-F238E27FC236}">
                <a16:creationId xmlns:a16="http://schemas.microsoft.com/office/drawing/2014/main" id="{38C1953B-6F0C-42EC-A70B-CD5A0F240A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9642" y="1571457"/>
            <a:ext cx="4650007" cy="387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5314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D936450C-C523-46DF-8716-47C149196672}"/>
              </a:ext>
            </a:extLst>
          </p:cNvPr>
          <p:cNvSpPr>
            <a:spLocks noGrp="1" noChangeArrowheads="1"/>
          </p:cNvSpPr>
          <p:nvPr>
            <p:ph type="title"/>
          </p:nvPr>
        </p:nvSpPr>
        <p:spPr>
          <a:xfrm>
            <a:off x="2514599" y="152400"/>
            <a:ext cx="9546771" cy="849086"/>
          </a:xfrm>
        </p:spPr>
        <p:txBody>
          <a:bodyPr/>
          <a:lstStyle/>
          <a:p>
            <a:pPr algn="l"/>
            <a:br>
              <a:rPr lang="en-US"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1600" b="1" dirty="0" err="1">
                <a:solidFill>
                  <a:schemeClr val="tx1"/>
                </a:solidFill>
                <a:latin typeface="Verdana" panose="020B0604030504040204" pitchFamily="34" charset="0"/>
                <a:ea typeface="Verdana" panose="020B0604030504040204" pitchFamily="34" charset="0"/>
                <a:cs typeface="Verdana" panose="020B0604030504040204" pitchFamily="34" charset="0"/>
              </a:rPr>
              <a:t>Meret</a:t>
            </a:r>
            <a:r>
              <a:rPr lang="en-US" altLang="en-US" sz="1600" b="1" dirty="0">
                <a:solidFill>
                  <a:schemeClr val="tx1"/>
                </a:solidFill>
                <a:latin typeface="Verdana" panose="020B0604030504040204" pitchFamily="34" charset="0"/>
                <a:ea typeface="Verdana" panose="020B0604030504040204" pitchFamily="34" charset="0"/>
                <a:cs typeface="Verdana" panose="020B0604030504040204" pitchFamily="34" charset="0"/>
              </a:rPr>
              <a:t> Oppenheim</a:t>
            </a:r>
            <a:r>
              <a:rPr lang="en-US"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 (German, 1913-1985), </a:t>
            </a:r>
            <a:r>
              <a:rPr lang="en-US" altLang="en-US" sz="1600" i="1" dirty="0">
                <a:solidFill>
                  <a:schemeClr val="tx1"/>
                </a:solidFill>
                <a:latin typeface="Verdana" panose="020B0604030504040204" pitchFamily="34" charset="0"/>
                <a:ea typeface="Verdana" panose="020B0604030504040204" pitchFamily="34" charset="0"/>
                <a:cs typeface="Verdana" panose="020B0604030504040204" pitchFamily="34" charset="0"/>
              </a:rPr>
              <a:t>Object (Luncheon in Fur)</a:t>
            </a:r>
            <a:r>
              <a:rPr lang="en-US"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 1936, fur covered cup, saucer, spoon, two views, Surrealism</a:t>
            </a:r>
          </a:p>
        </p:txBody>
      </p:sp>
      <p:pic>
        <p:nvPicPr>
          <p:cNvPr id="31747" name="Picture 4" descr="oppenheim_meret_fur_breakfast">
            <a:extLst>
              <a:ext uri="{FF2B5EF4-FFF2-40B4-BE49-F238E27FC236}">
                <a16:creationId xmlns:a16="http://schemas.microsoft.com/office/drawing/2014/main" id="{11A4A140-7737-44BD-9D57-F2D33FEF459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87600" y="3429000"/>
            <a:ext cx="3708400" cy="2933700"/>
          </a:xfrm>
          <a:noFill/>
          <a:ln>
            <a:solidFill>
              <a:schemeClr val="tx2"/>
            </a:solidFill>
            <a:miter lim="800000"/>
            <a:headEnd/>
            <a:tailEnd/>
          </a:ln>
        </p:spPr>
      </p:pic>
      <p:pic>
        <p:nvPicPr>
          <p:cNvPr id="31748" name="Picture 5" descr="man_ray_erotique_violee">
            <a:extLst>
              <a:ext uri="{FF2B5EF4-FFF2-40B4-BE49-F238E27FC236}">
                <a16:creationId xmlns:a16="http://schemas.microsoft.com/office/drawing/2014/main" id="{A0C8CD6B-0B26-4112-9D0B-8484DDB305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9218"/>
            <a:ext cx="2209800" cy="284956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31749" name="Picture 6" descr="oppenheim_meret_object_fur_luncheon_1936">
            <a:extLst>
              <a:ext uri="{FF2B5EF4-FFF2-40B4-BE49-F238E27FC236}">
                <a16:creationId xmlns:a16="http://schemas.microsoft.com/office/drawing/2014/main" id="{26032483-DF3D-4D75-87E0-F78B15D24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1032210"/>
            <a:ext cx="4140926" cy="331119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1750" name="Text Box 7">
            <a:extLst>
              <a:ext uri="{FF2B5EF4-FFF2-40B4-BE49-F238E27FC236}">
                <a16:creationId xmlns:a16="http://schemas.microsoft.com/office/drawing/2014/main" id="{2750580A-FADE-4921-A6F9-2CB951953F12}"/>
              </a:ext>
            </a:extLst>
          </p:cNvPr>
          <p:cNvSpPr txBox="1">
            <a:spLocks noChangeArrowheads="1"/>
          </p:cNvSpPr>
          <p:nvPr/>
        </p:nvSpPr>
        <p:spPr bwMode="auto">
          <a:xfrm>
            <a:off x="7162800" y="4343400"/>
            <a:ext cx="33607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1936 photo of </a:t>
            </a:r>
            <a:r>
              <a:rPr lang="en-US" altLang="en-US" sz="1600" i="1"/>
              <a:t>Object</a:t>
            </a:r>
            <a:r>
              <a:rPr lang="en-US" altLang="en-US" sz="1600"/>
              <a:t> by Dora Maar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Brassai_nudes_19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57200"/>
            <a:ext cx="2814638"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descr="Minotau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5562600" y="304800"/>
            <a:ext cx="4572000" cy="2755900"/>
          </a:xfrm>
          <a:noFill/>
        </p:spPr>
      </p:pic>
      <p:grpSp>
        <p:nvGrpSpPr>
          <p:cNvPr id="28676" name="Group 4"/>
          <p:cNvGrpSpPr>
            <a:grpSpLocks/>
          </p:cNvGrpSpPr>
          <p:nvPr/>
        </p:nvGrpSpPr>
        <p:grpSpPr bwMode="auto">
          <a:xfrm>
            <a:off x="6678616" y="4038600"/>
            <a:ext cx="3303587" cy="2286000"/>
            <a:chOff x="3120" y="1152"/>
            <a:chExt cx="2465" cy="1878"/>
          </a:xfrm>
        </p:grpSpPr>
        <p:pic>
          <p:nvPicPr>
            <p:cNvPr id="28681" name="Picture 5" descr="BRANCUSI Torse 19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 y="1152"/>
              <a:ext cx="1020" cy="1878"/>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pic>
          <p:nvPicPr>
            <p:cNvPr id="28682" name="Picture 6" descr="Brancusi_torse19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4" y="1152"/>
              <a:ext cx="1361" cy="1872"/>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grpSp>
      <p:sp>
        <p:nvSpPr>
          <p:cNvPr id="28677" name="Text Box 7"/>
          <p:cNvSpPr txBox="1">
            <a:spLocks noChangeArrowheads="1"/>
          </p:cNvSpPr>
          <p:nvPr/>
        </p:nvSpPr>
        <p:spPr bwMode="auto">
          <a:xfrm>
            <a:off x="2514603" y="6096003"/>
            <a:ext cx="21828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600" b="1">
                <a:solidFill>
                  <a:srgbClr val="FFFFFF"/>
                </a:solidFill>
              </a:rPr>
              <a:t>Brassai</a:t>
            </a:r>
            <a:r>
              <a:rPr lang="en-US" altLang="en-US" sz="1600">
                <a:solidFill>
                  <a:srgbClr val="FFFFFF"/>
                </a:solidFill>
              </a:rPr>
              <a:t>, </a:t>
            </a:r>
            <a:r>
              <a:rPr lang="en-US" altLang="en-US" sz="1600" i="1">
                <a:solidFill>
                  <a:srgbClr val="FFFFFF"/>
                </a:solidFill>
              </a:rPr>
              <a:t>Nudes</a:t>
            </a:r>
            <a:r>
              <a:rPr lang="en-US" altLang="en-US" sz="1600">
                <a:solidFill>
                  <a:srgbClr val="FFFFFF"/>
                </a:solidFill>
              </a:rPr>
              <a:t>, 1933</a:t>
            </a:r>
          </a:p>
          <a:p>
            <a:pPr eaLnBrk="1" fontAlgn="base" hangingPunct="1">
              <a:spcBef>
                <a:spcPct val="0"/>
              </a:spcBef>
              <a:spcAft>
                <a:spcPct val="0"/>
              </a:spcAft>
            </a:pPr>
            <a:r>
              <a:rPr lang="en-US" altLang="en-US" sz="1600">
                <a:solidFill>
                  <a:srgbClr val="FFFFFF"/>
                </a:solidFill>
              </a:rPr>
              <a:t>Phallus-female torso</a:t>
            </a:r>
          </a:p>
        </p:txBody>
      </p:sp>
      <p:sp>
        <p:nvSpPr>
          <p:cNvPr id="28678" name="Text Box 8"/>
          <p:cNvSpPr txBox="1">
            <a:spLocks noChangeArrowheads="1"/>
          </p:cNvSpPr>
          <p:nvPr/>
        </p:nvSpPr>
        <p:spPr bwMode="auto">
          <a:xfrm>
            <a:off x="6753225" y="3048000"/>
            <a:ext cx="248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600" b="1">
                <a:solidFill>
                  <a:srgbClr val="E3EBF1"/>
                </a:solidFill>
              </a:rPr>
              <a:t>Man Ray</a:t>
            </a:r>
            <a:r>
              <a:rPr lang="en-US" altLang="en-US" sz="1600">
                <a:solidFill>
                  <a:srgbClr val="E3EBF1"/>
                </a:solidFill>
              </a:rPr>
              <a:t>, </a:t>
            </a:r>
            <a:r>
              <a:rPr lang="en-US" altLang="en-US" sz="1600" i="1">
                <a:solidFill>
                  <a:srgbClr val="E3EBF1"/>
                </a:solidFill>
              </a:rPr>
              <a:t>Minotaur</a:t>
            </a:r>
            <a:r>
              <a:rPr lang="en-US" altLang="en-US" sz="1600">
                <a:solidFill>
                  <a:srgbClr val="E3EBF1"/>
                </a:solidFill>
              </a:rPr>
              <a:t>, 1933</a:t>
            </a:r>
          </a:p>
        </p:txBody>
      </p:sp>
      <p:sp>
        <p:nvSpPr>
          <p:cNvPr id="28679" name="Text Box 9"/>
          <p:cNvSpPr txBox="1">
            <a:spLocks noChangeArrowheads="1"/>
          </p:cNvSpPr>
          <p:nvPr/>
        </p:nvSpPr>
        <p:spPr bwMode="auto">
          <a:xfrm>
            <a:off x="6400803" y="6324600"/>
            <a:ext cx="40878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600" b="1">
                <a:solidFill>
                  <a:srgbClr val="FFFFFF"/>
                </a:solidFill>
              </a:rPr>
              <a:t>Constantin Brancusi</a:t>
            </a:r>
            <a:r>
              <a:rPr lang="en-US" altLang="en-US" sz="1600">
                <a:solidFill>
                  <a:srgbClr val="FFFFFF"/>
                </a:solidFill>
              </a:rPr>
              <a:t>, </a:t>
            </a:r>
            <a:r>
              <a:rPr lang="en-US" altLang="en-US" sz="1600" i="1">
                <a:solidFill>
                  <a:srgbClr val="FFFFFF"/>
                </a:solidFill>
              </a:rPr>
              <a:t>Torso</a:t>
            </a:r>
            <a:r>
              <a:rPr lang="en-US" altLang="en-US" sz="1600">
                <a:solidFill>
                  <a:srgbClr val="FFFFFF"/>
                </a:solidFill>
              </a:rPr>
              <a:t>, 1924 &amp; 1926</a:t>
            </a:r>
          </a:p>
        </p:txBody>
      </p:sp>
      <p:sp>
        <p:nvSpPr>
          <p:cNvPr id="28680" name="Text Box 10"/>
          <p:cNvSpPr txBox="1">
            <a:spLocks noChangeArrowheads="1"/>
          </p:cNvSpPr>
          <p:nvPr/>
        </p:nvSpPr>
        <p:spPr bwMode="auto">
          <a:xfrm>
            <a:off x="5257800" y="3352803"/>
            <a:ext cx="3416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b="1">
                <a:solidFill>
                  <a:srgbClr val="FF0000"/>
                </a:solidFill>
              </a:rPr>
              <a:t>Surrealist “formlessness”:</a:t>
            </a:r>
          </a:p>
          <a:p>
            <a:pPr eaLnBrk="1" fontAlgn="base" hangingPunct="1">
              <a:spcBef>
                <a:spcPct val="0"/>
              </a:spcBef>
              <a:spcAft>
                <a:spcPct val="0"/>
              </a:spcAft>
            </a:pPr>
            <a:r>
              <a:rPr lang="en-US" altLang="en-US" b="1">
                <a:solidFill>
                  <a:srgbClr val="FF0000"/>
                </a:solidFill>
              </a:rPr>
              <a:t>challenging the duality of sex</a:t>
            </a:r>
          </a:p>
        </p:txBody>
      </p:sp>
    </p:spTree>
    <p:extLst>
      <p:ext uri="{BB962C8B-B14F-4D97-AF65-F5344CB8AC3E}">
        <p14:creationId xmlns:p14="http://schemas.microsoft.com/office/powerpoint/2010/main" val="3293156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209800" y="1219200"/>
            <a:ext cx="7772400" cy="2381250"/>
          </a:xfrm>
        </p:spPr>
        <p:txBody>
          <a:bodyPr/>
          <a:lstStyle/>
          <a:p>
            <a:r>
              <a:rPr lang="en-US" altLang="en-US" sz="2800" dirty="0">
                <a:solidFill>
                  <a:srgbClr val="FF0000"/>
                </a:solidFill>
              </a:rPr>
              <a:t>Modern Art in Africa, Asia, and Latin America: An Introduction to Global Modernisms</a:t>
            </a:r>
          </a:p>
        </p:txBody>
      </p:sp>
      <p:sp>
        <p:nvSpPr>
          <p:cNvPr id="2051" name="Subtitle 2"/>
          <p:cNvSpPr>
            <a:spLocks noGrp="1"/>
          </p:cNvSpPr>
          <p:nvPr>
            <p:ph type="subTitle" idx="1"/>
          </p:nvPr>
        </p:nvSpPr>
        <p:spPr>
          <a:xfrm>
            <a:off x="1981200" y="3886200"/>
            <a:ext cx="8153400" cy="2362200"/>
          </a:xfrm>
        </p:spPr>
        <p:txBody>
          <a:bodyPr/>
          <a:lstStyle/>
          <a:p>
            <a:pPr algn="l"/>
            <a:r>
              <a:rPr lang="en-US" altLang="en-US" sz="1800"/>
              <a:t> </a:t>
            </a:r>
            <a:r>
              <a:rPr lang="en-US" altLang="en-US" sz="2000"/>
              <a:t>“. . . .every Museum of Modern Art in the United States and Europe should be required, in the spirit of truth in advertising, to change its name to Museum of Western Modernism until it has earned the right to do otherwise.”</a:t>
            </a:r>
            <a:br>
              <a:rPr lang="en-US" altLang="en-US" sz="1600"/>
            </a:br>
            <a:br>
              <a:rPr lang="en-US" altLang="en-US" sz="1600"/>
            </a:br>
            <a:r>
              <a:rPr lang="en-US" altLang="en-US" sz="1600"/>
              <a:t>	       				 	Holland Cotter</a:t>
            </a:r>
            <a:r>
              <a:rPr lang="en-US" altLang="en-US" sz="1600" i="1"/>
              <a:t> </a:t>
            </a:r>
            <a:br>
              <a:rPr lang="en-US" altLang="en-US" sz="1600" i="1"/>
            </a:br>
            <a:r>
              <a:rPr lang="en-US" altLang="en-US" sz="1600" i="1"/>
              <a:t>	   	   				NYTimes, </a:t>
            </a:r>
            <a:r>
              <a:rPr lang="en-US" altLang="en-US" sz="1600"/>
              <a:t>2012</a:t>
            </a:r>
            <a:r>
              <a:rPr lang="en-US" altLang="en-US" sz="1600" i="1"/>
              <a:t> </a:t>
            </a:r>
            <a:endParaRPr lang="en-US" altLang="en-US" sz="1800"/>
          </a:p>
        </p:txBody>
      </p:sp>
    </p:spTree>
    <p:extLst>
      <p:ext uri="{BB962C8B-B14F-4D97-AF65-F5344CB8AC3E}">
        <p14:creationId xmlns:p14="http://schemas.microsoft.com/office/powerpoint/2010/main" val="3318436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upload.wikimedia.org/wikipedia/commons/8/89/Colonisation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17688" y="1050926"/>
            <a:ext cx="8545512"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2"/>
          <p:cNvSpPr txBox="1">
            <a:spLocks noChangeArrowheads="1"/>
          </p:cNvSpPr>
          <p:nvPr/>
        </p:nvSpPr>
        <p:spPr bwMode="auto">
          <a:xfrm>
            <a:off x="2057400" y="5257800"/>
            <a:ext cx="7810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dirty="0">
                <a:hlinkClick r:id="rId3"/>
              </a:rPr>
              <a:t>http://upload.wikimedia.org/wikipedia/commons/8/89/Colonisation2.gif</a:t>
            </a:r>
            <a:r>
              <a:rPr lang="en-US" altLang="en-US" dirty="0"/>
              <a:t> </a:t>
            </a:r>
          </a:p>
        </p:txBody>
      </p:sp>
      <p:sp>
        <p:nvSpPr>
          <p:cNvPr id="8196" name="TextBox 3"/>
          <p:cNvSpPr txBox="1">
            <a:spLocks noChangeArrowheads="1"/>
          </p:cNvSpPr>
          <p:nvPr/>
        </p:nvSpPr>
        <p:spPr bwMode="auto">
          <a:xfrm>
            <a:off x="1752600" y="152401"/>
            <a:ext cx="861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a:solidFill>
                  <a:srgbClr val="FF0000"/>
                </a:solidFill>
                <a:latin typeface="Verdana" panose="020B0604030504040204" pitchFamily="34" charset="0"/>
                <a:ea typeface="Verdana" panose="020B0604030504040204" pitchFamily="34" charset="0"/>
                <a:cs typeface="Verdana" panose="020B0604030504040204" pitchFamily="34" charset="0"/>
              </a:rPr>
              <a:t>Open link below to follow the geographical history </a:t>
            </a:r>
          </a:p>
          <a:p>
            <a:pPr algn="ctr"/>
            <a:r>
              <a:rPr lang="en-US" altLang="en-US">
                <a:solidFill>
                  <a:srgbClr val="FF0000"/>
                </a:solidFill>
                <a:latin typeface="Verdana" panose="020B0604030504040204" pitchFamily="34" charset="0"/>
                <a:ea typeface="Verdana" panose="020B0604030504040204" pitchFamily="34" charset="0"/>
                <a:cs typeface="Verdana" panose="020B0604030504040204" pitchFamily="34" charset="0"/>
              </a:rPr>
              <a:t>of European colonialism, 1492-2008</a:t>
            </a:r>
          </a:p>
        </p:txBody>
      </p:sp>
    </p:spTree>
    <p:extLst>
      <p:ext uri="{BB962C8B-B14F-4D97-AF65-F5344CB8AC3E}">
        <p14:creationId xmlns:p14="http://schemas.microsoft.com/office/powerpoint/2010/main" val="2784894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91589" y="-121920"/>
            <a:ext cx="11225348" cy="1600200"/>
          </a:xfrm>
        </p:spPr>
        <p:txBody>
          <a:bodyPr/>
          <a:lstStyle/>
          <a:p>
            <a:pPr algn="l" eaLnBrk="1" hangingPunct="1"/>
            <a:r>
              <a:rPr lang="en-US" sz="1400" dirty="0"/>
              <a:t>(left)</a:t>
            </a:r>
            <a:r>
              <a:rPr lang="en-US" sz="1400" i="1" dirty="0"/>
              <a:t> </a:t>
            </a:r>
            <a:r>
              <a:rPr lang="en-US" sz="1400" dirty="0"/>
              <a:t>Unknown Aztec artist</a:t>
            </a:r>
            <a:r>
              <a:rPr lang="en-US" sz="1400" i="1" dirty="0"/>
              <a:t>, The Miraculous Mass of Saint Gregory</a:t>
            </a:r>
            <a:r>
              <a:rPr lang="en-US" sz="1400" dirty="0"/>
              <a:t>, Mexico City, 1539, feather on wood, 26 x 22,” commissioned by the first colonial governor of Tenochtitlan (Mexico City) as a gift for Pope Paul III</a:t>
            </a:r>
            <a:br>
              <a:rPr lang="en-US" sz="1400" dirty="0"/>
            </a:br>
            <a:br>
              <a:rPr lang="en-US" sz="1400" dirty="0"/>
            </a:br>
            <a:r>
              <a:rPr lang="en-US" sz="1400" dirty="0"/>
              <a:t>(center right) Giovanni Pietro Birago, </a:t>
            </a:r>
            <a:r>
              <a:rPr lang="en-US" sz="1400" i="1" dirty="0"/>
              <a:t>Mass of Saint Gregory</a:t>
            </a:r>
            <a:r>
              <a:rPr lang="en-US" sz="1400" dirty="0"/>
              <a:t>, painting, Milan, c. 1490 , typical source for feather painting</a:t>
            </a:r>
            <a:br>
              <a:rPr lang="en-US" sz="1400" dirty="0"/>
            </a:br>
            <a:br>
              <a:rPr lang="en-US" sz="1400" dirty="0"/>
            </a:br>
            <a:r>
              <a:rPr lang="en-US" sz="1400" dirty="0"/>
              <a:t>(right) Pre-Conquest Aztec feathered shield, c. 1500 CE</a:t>
            </a:r>
          </a:p>
        </p:txBody>
      </p:sp>
      <p:pic>
        <p:nvPicPr>
          <p:cNvPr id="31747" name="Picture 3" descr="art_111_feather_painting_mass_stGregory_mexicoCity_1539"/>
          <p:cNvPicPr>
            <a:picLocks noChangeAspect="1" noChangeArrowheads="1"/>
          </p:cNvPicPr>
          <p:nvPr/>
        </p:nvPicPr>
        <p:blipFill>
          <a:blip r:embed="rId2" cstate="print"/>
          <a:srcRect/>
          <a:stretch>
            <a:fillRect/>
          </a:stretch>
        </p:blipFill>
        <p:spPr bwMode="auto">
          <a:xfrm>
            <a:off x="670560" y="1563561"/>
            <a:ext cx="4187115" cy="5181228"/>
          </a:xfrm>
          <a:prstGeom prst="rect">
            <a:avLst/>
          </a:prstGeom>
          <a:noFill/>
          <a:ln w="9525">
            <a:noFill/>
            <a:miter lim="800000"/>
            <a:headEnd/>
            <a:tailEnd/>
          </a:ln>
        </p:spPr>
      </p:pic>
      <p:pic>
        <p:nvPicPr>
          <p:cNvPr id="31748" name="Picture 4" descr="Art_111_collateral_StGregoryMass_1497_Birago_Giovan Pietro"/>
          <p:cNvPicPr>
            <a:picLocks noChangeAspect="1" noChangeArrowheads="1"/>
          </p:cNvPicPr>
          <p:nvPr/>
        </p:nvPicPr>
        <p:blipFill>
          <a:blip r:embed="rId3" cstate="print">
            <a:grayscl/>
          </a:blip>
          <a:srcRect/>
          <a:stretch>
            <a:fillRect/>
          </a:stretch>
        </p:blipFill>
        <p:spPr bwMode="auto">
          <a:xfrm>
            <a:off x="5172892" y="1691998"/>
            <a:ext cx="3016520" cy="4421417"/>
          </a:xfrm>
          <a:prstGeom prst="rect">
            <a:avLst/>
          </a:prstGeom>
          <a:noFill/>
          <a:ln w="9525">
            <a:noFill/>
            <a:miter lim="800000"/>
            <a:headEnd/>
            <a:tailEnd/>
          </a:ln>
        </p:spPr>
      </p:pic>
      <p:pic>
        <p:nvPicPr>
          <p:cNvPr id="31749" name="Picture 5" descr="aztec_feathered_shield1"/>
          <p:cNvPicPr>
            <a:picLocks noChangeAspect="1" noChangeArrowheads="1"/>
          </p:cNvPicPr>
          <p:nvPr/>
        </p:nvPicPr>
        <p:blipFill>
          <a:blip r:embed="rId4" cstate="print"/>
          <a:srcRect/>
          <a:stretch>
            <a:fillRect/>
          </a:stretch>
        </p:blipFill>
        <p:spPr bwMode="auto">
          <a:xfrm>
            <a:off x="8592005" y="2890156"/>
            <a:ext cx="3016520" cy="3009904"/>
          </a:xfrm>
          <a:prstGeom prst="rect">
            <a:avLst/>
          </a:prstGeom>
          <a:noFill/>
          <a:ln w="9525">
            <a:noFill/>
            <a:miter lim="800000"/>
            <a:headEnd/>
            <a:tailEnd/>
          </a:ln>
        </p:spPr>
      </p:pic>
    </p:spTree>
    <p:extLst>
      <p:ext uri="{BB962C8B-B14F-4D97-AF65-F5344CB8AC3E}">
        <p14:creationId xmlns:p14="http://schemas.microsoft.com/office/powerpoint/2010/main" val="1494588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467600" y="1676400"/>
            <a:ext cx="2514600" cy="1143000"/>
          </a:xfrm>
        </p:spPr>
        <p:txBody>
          <a:bodyPr/>
          <a:lstStyle/>
          <a:p>
            <a:pPr algn="l" eaLnBrk="1" hangingPunct="1"/>
            <a:r>
              <a:rPr lang="en-US" altLang="en-US" sz="1600" b="1">
                <a:latin typeface="Verdana" panose="020B0604030504040204" pitchFamily="34" charset="0"/>
              </a:rPr>
              <a:t>Yoshikazu</a:t>
            </a:r>
            <a:r>
              <a:rPr lang="en-US" altLang="en-US" sz="1600">
                <a:latin typeface="Verdana" panose="020B0604030504040204" pitchFamily="34" charset="0"/>
              </a:rPr>
              <a:t>, </a:t>
            </a:r>
            <a:r>
              <a:rPr lang="en-US" altLang="en-US" sz="1600" i="1">
                <a:latin typeface="Verdana" panose="020B0604030504040204" pitchFamily="34" charset="0"/>
              </a:rPr>
              <a:t>Picture of Foreigners Enjoying a Banquet</a:t>
            </a:r>
            <a:r>
              <a:rPr lang="en-US" altLang="en-US" sz="1600">
                <a:latin typeface="Verdana" panose="020B0604030504040204" pitchFamily="34" charset="0"/>
              </a:rPr>
              <a:t>, December 1860, Yokohama, color woodblock</a:t>
            </a:r>
          </a:p>
        </p:txBody>
      </p:sp>
      <p:sp>
        <p:nvSpPr>
          <p:cNvPr id="12291" name="Rectangle 3"/>
          <p:cNvSpPr>
            <a:spLocks noGrp="1" noChangeArrowheads="1"/>
          </p:cNvSpPr>
          <p:nvPr>
            <p:ph sz="half" idx="2"/>
          </p:nvPr>
        </p:nvSpPr>
        <p:spPr>
          <a:xfrm>
            <a:off x="6781800" y="4724400"/>
            <a:ext cx="3048000" cy="1600200"/>
          </a:xfrm>
        </p:spPr>
        <p:txBody>
          <a:bodyPr/>
          <a:lstStyle/>
          <a:p>
            <a:pPr eaLnBrk="1" hangingPunct="1">
              <a:buFontTx/>
              <a:buNone/>
            </a:pPr>
            <a:r>
              <a:rPr lang="en-US" altLang="en-US" sz="1600"/>
              <a:t>	</a:t>
            </a:r>
            <a:r>
              <a:rPr lang="en-US" altLang="en-US" sz="1600" i="1"/>
              <a:t>Children dance at the May Festival Ball given in honor of the Japanese ambassadors</a:t>
            </a:r>
            <a:endParaRPr lang="en-US" altLang="en-US" sz="1600"/>
          </a:p>
          <a:p>
            <a:pPr eaLnBrk="1" hangingPunct="1">
              <a:buFontTx/>
              <a:buNone/>
            </a:pPr>
            <a:r>
              <a:rPr lang="en-US" altLang="en-US" sz="1600"/>
              <a:t>	</a:t>
            </a:r>
            <a:r>
              <a:rPr lang="en-US" altLang="en-US" sz="1600" b="1"/>
              <a:t>Frank Leslie’s Illustrated Newspaper</a:t>
            </a:r>
            <a:r>
              <a:rPr lang="en-US" altLang="en-US" sz="1600"/>
              <a:t>, June 6, 1860</a:t>
            </a:r>
          </a:p>
          <a:p>
            <a:pPr eaLnBrk="1" hangingPunct="1">
              <a:buFontTx/>
              <a:buNone/>
            </a:pPr>
            <a:endParaRPr lang="en-US" altLang="en-US" sz="1600"/>
          </a:p>
        </p:txBody>
      </p:sp>
      <p:pic>
        <p:nvPicPr>
          <p:cNvPr id="12292" name="Picture 4" descr="“Picture of Foreigners Enjoying a Banquet” by Yoshikazu, December 1860 [Y0142] Arthur M. Sackler Gallery, Smithsonian Institution"/>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1905001" y="304801"/>
            <a:ext cx="5381625"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Children Dance at the &#10; ‘May Festival Ball’ Given in Honor of the Japanese Ambassadors [yfl606] Frank Leslie’s Illustrated Newspaper,&#10; June 6, 1860"/>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2209800" y="3352801"/>
            <a:ext cx="480060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4051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1223" y="56899"/>
            <a:ext cx="11129553" cy="1417638"/>
          </a:xfrm>
        </p:spPr>
        <p:txBody>
          <a:bodyPr/>
          <a:lstStyle/>
          <a:p>
            <a:pPr algn="l" eaLnBrk="1" hangingPunct="1"/>
            <a:r>
              <a:rPr lang="en-US" altLang="en-US" sz="1600" dirty="0">
                <a:latin typeface="Verdana" panose="020B0604030504040204" pitchFamily="34" charset="0"/>
              </a:rPr>
              <a:t>(left) </a:t>
            </a:r>
            <a:r>
              <a:rPr lang="en-US" altLang="en-US" sz="1600" b="1" dirty="0">
                <a:latin typeface="Verdana" panose="020B0604030504040204" pitchFamily="34" charset="0"/>
              </a:rPr>
              <a:t>Yorozu </a:t>
            </a:r>
            <a:r>
              <a:rPr lang="en-US" altLang="en-US" sz="1600" b="1" dirty="0" err="1">
                <a:latin typeface="Verdana" panose="020B0604030504040204" pitchFamily="34" charset="0"/>
              </a:rPr>
              <a:t>Tetsugoro</a:t>
            </a:r>
            <a:r>
              <a:rPr lang="en-US" altLang="en-US" sz="1600" dirty="0">
                <a:latin typeface="Verdana" panose="020B0604030504040204" pitchFamily="34" charset="0"/>
              </a:rPr>
              <a:t>, </a:t>
            </a:r>
            <a:r>
              <a:rPr lang="en-US" altLang="en-US" sz="1600" i="1" dirty="0">
                <a:latin typeface="Verdana" panose="020B0604030504040204" pitchFamily="34" charset="0"/>
              </a:rPr>
              <a:t>Self Portrait with Red Eyes</a:t>
            </a:r>
            <a:r>
              <a:rPr lang="en-US" altLang="en-US" sz="1600" dirty="0">
                <a:latin typeface="Verdana" panose="020B0604030504040204" pitchFamily="34" charset="0"/>
              </a:rPr>
              <a:t>, oil on canvas, 1912 – Expressionist / Cubist / Futurist / Global avant-garde modernism</a:t>
            </a:r>
            <a:br>
              <a:rPr lang="en-US" altLang="en-US" sz="1600" dirty="0">
                <a:latin typeface="Verdana" panose="020B0604030504040204" pitchFamily="34" charset="0"/>
              </a:rPr>
            </a:br>
            <a:br>
              <a:rPr lang="en-US" altLang="en-US" sz="1600" dirty="0">
                <a:latin typeface="Verdana" panose="020B0604030504040204" pitchFamily="34" charset="0"/>
              </a:rPr>
            </a:br>
            <a:r>
              <a:rPr lang="en-US" altLang="en-US" sz="1600" dirty="0">
                <a:latin typeface="Verdana" panose="020B0604030504040204" pitchFamily="34" charset="0"/>
              </a:rPr>
              <a:t>(right) </a:t>
            </a:r>
            <a:r>
              <a:rPr lang="en-US" altLang="en-US" sz="1600" b="1" dirty="0">
                <a:latin typeface="Verdana" panose="020B0604030504040204" pitchFamily="34" charset="0"/>
              </a:rPr>
              <a:t>Ernst Ludwig Kirchner</a:t>
            </a:r>
            <a:r>
              <a:rPr lang="en-US" altLang="en-US" sz="1600" dirty="0">
                <a:latin typeface="Verdana" panose="020B0604030504040204" pitchFamily="34" charset="0"/>
              </a:rPr>
              <a:t> (German Expressionist, 1880-1938), </a:t>
            </a:r>
            <a:r>
              <a:rPr lang="en-US" altLang="en-US" sz="1600" i="1" dirty="0">
                <a:latin typeface="Verdana" panose="020B0604030504040204" pitchFamily="34" charset="0"/>
              </a:rPr>
              <a:t>Self Portrait with Model</a:t>
            </a:r>
            <a:r>
              <a:rPr lang="en-US" altLang="en-US" sz="1600" dirty="0">
                <a:latin typeface="Verdana" panose="020B0604030504040204" pitchFamily="34" charset="0"/>
              </a:rPr>
              <a:t>, oil on canvas, 1910</a:t>
            </a:r>
          </a:p>
        </p:txBody>
      </p:sp>
      <p:pic>
        <p:nvPicPr>
          <p:cNvPr id="16387" name="Picture 3" descr="YorozuTetsugoro_SelfPortraitwithRedEyes_19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932" y="1474537"/>
            <a:ext cx="3735480" cy="506324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388" name="Picture 4" descr="Kirchner_selfportraitWithModel_19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8298" y="1885407"/>
            <a:ext cx="2746375" cy="4206875"/>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078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81200" y="0"/>
            <a:ext cx="8229600" cy="1295400"/>
          </a:xfrm>
        </p:spPr>
        <p:txBody>
          <a:bodyPr/>
          <a:lstStyle/>
          <a:p>
            <a:pPr eaLnBrk="1" hangingPunct="1"/>
            <a:r>
              <a:rPr lang="en-US" altLang="en-US" sz="1600" dirty="0"/>
              <a:t>Transformative influence of African tribal sculpture </a:t>
            </a:r>
            <a:br>
              <a:rPr lang="en-US" altLang="en-US" sz="1600" dirty="0"/>
            </a:br>
            <a:r>
              <a:rPr lang="en-US" altLang="en-US" sz="1600" dirty="0"/>
              <a:t>Picasso’s epiphany in June 1907 at the ethnographic museum in Paris</a:t>
            </a:r>
            <a:br>
              <a:rPr lang="en-US" altLang="en-US" sz="1600" dirty="0"/>
            </a:br>
            <a:br>
              <a:rPr lang="en-US" altLang="en-US" sz="1600" dirty="0"/>
            </a:br>
            <a:r>
              <a:rPr lang="en-US" altLang="en-US" sz="1600" dirty="0"/>
              <a:t>Georges Braque: “It is as if someone had drunk kerosene to spit fire."</a:t>
            </a:r>
          </a:p>
        </p:txBody>
      </p:sp>
      <p:sp>
        <p:nvSpPr>
          <p:cNvPr id="9219" name="Rectangle 7"/>
          <p:cNvSpPr>
            <a:spLocks noGrp="1" noChangeArrowheads="1"/>
          </p:cNvSpPr>
          <p:nvPr>
            <p:ph sz="half" idx="2"/>
          </p:nvPr>
        </p:nvSpPr>
        <p:spPr>
          <a:xfrm>
            <a:off x="6096000" y="4038600"/>
            <a:ext cx="4191000" cy="2590800"/>
          </a:xfrm>
        </p:spPr>
        <p:txBody>
          <a:bodyPr/>
          <a:lstStyle/>
          <a:p>
            <a:pPr eaLnBrk="1" hangingPunct="1">
              <a:buFontTx/>
              <a:buNone/>
            </a:pPr>
            <a:r>
              <a:rPr lang="en-US" altLang="en-US" sz="1600" dirty="0"/>
              <a:t>	“My first exorcism painting…. </a:t>
            </a:r>
          </a:p>
          <a:p>
            <a:pPr eaLnBrk="1" hangingPunct="1">
              <a:buFontTx/>
              <a:buNone/>
            </a:pPr>
            <a:r>
              <a:rPr lang="en-US" altLang="en-US" sz="1600" dirty="0"/>
              <a:t>	For me the masks were not just sculptures.  They were magical objects...intercessors...against everything - against unknown threatening spirits....They were weapons . . . to keep people from being ruled by spirits.  To help them free themselves. . . . If we give a form to these spirits we become free."</a:t>
            </a:r>
          </a:p>
          <a:p>
            <a:pPr eaLnBrk="1" hangingPunct="1">
              <a:buFontTx/>
              <a:buNone/>
            </a:pPr>
            <a:endParaRPr lang="en-US" altLang="en-US" sz="1600" dirty="0"/>
          </a:p>
        </p:txBody>
      </p:sp>
      <p:pic>
        <p:nvPicPr>
          <p:cNvPr id="9220" name="Picture 4" descr="Picasso_Demoiselles"/>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609600" y="1508761"/>
            <a:ext cx="4837385" cy="5053640"/>
          </a:xfrm>
          <a:ln>
            <a:solidFill>
              <a:schemeClr val="tx2"/>
            </a:solidFill>
            <a:miter lim="800000"/>
            <a:headEnd/>
            <a:tailEnd/>
          </a:ln>
        </p:spPr>
      </p:pic>
      <p:pic>
        <p:nvPicPr>
          <p:cNvPr id="9221" name="Picture 5" descr="Picasso_Mask_Demoisel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4785" y="1371778"/>
            <a:ext cx="4191000" cy="2609674"/>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522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26720" y="0"/>
            <a:ext cx="11251474" cy="1447800"/>
          </a:xfrm>
        </p:spPr>
        <p:txBody>
          <a:bodyPr/>
          <a:lstStyle/>
          <a:p>
            <a:pPr algn="l" eaLnBrk="1" hangingPunct="1"/>
            <a:r>
              <a:rPr lang="en-US" altLang="en-US" sz="1600" dirty="0">
                <a:latin typeface="Verdana" panose="020B0604030504040204" pitchFamily="34" charset="0"/>
                <a:ea typeface="Verdana" panose="020B0604030504040204" pitchFamily="34" charset="0"/>
                <a:cs typeface="Verdana" panose="020B0604030504040204" pitchFamily="34" charset="0"/>
              </a:rPr>
              <a:t>(left)</a:t>
            </a:r>
            <a:r>
              <a:rPr lang="en-US" altLang="en-US" sz="1600" b="1" dirty="0">
                <a:latin typeface="Verdana" panose="020B0604030504040204" pitchFamily="34" charset="0"/>
                <a:ea typeface="Verdana" panose="020B0604030504040204" pitchFamily="34" charset="0"/>
                <a:cs typeface="Verdana" panose="020B0604030504040204" pitchFamily="34" charset="0"/>
              </a:rPr>
              <a:t> Aina Onabolu</a:t>
            </a:r>
            <a:r>
              <a:rPr lang="en-US" altLang="en-US" sz="1600" dirty="0">
                <a:latin typeface="Verdana" panose="020B0604030504040204" pitchFamily="34" charset="0"/>
                <a:ea typeface="Verdana" panose="020B0604030504040204" pitchFamily="34" charset="0"/>
                <a:cs typeface="Verdana" panose="020B0604030504040204" pitchFamily="34" charset="0"/>
              </a:rPr>
              <a:t> (Yoruba-Nigerian, 1882-1963), </a:t>
            </a:r>
            <a:r>
              <a:rPr lang="en-US" altLang="en-US" sz="1600" i="1" dirty="0">
                <a:latin typeface="Verdana" panose="020B0604030504040204" pitchFamily="34" charset="0"/>
                <a:ea typeface="Verdana" panose="020B0604030504040204" pitchFamily="34" charset="0"/>
                <a:cs typeface="Verdana" panose="020B0604030504040204" pitchFamily="34" charset="0"/>
              </a:rPr>
              <a:t>Portrait of a Lawyer</a:t>
            </a:r>
            <a:r>
              <a:rPr lang="en-US" altLang="en-US" sz="1600" dirty="0">
                <a:latin typeface="Verdana" panose="020B0604030504040204" pitchFamily="34" charset="0"/>
                <a:ea typeface="Verdana" panose="020B0604030504040204" pitchFamily="34" charset="0"/>
                <a:cs typeface="Verdana" panose="020B0604030504040204" pitchFamily="34" charset="0"/>
              </a:rPr>
              <a:t>, oil on canvas,  1910</a:t>
            </a:r>
            <a:br>
              <a:rPr lang="en-US" altLang="en-US" sz="1600" dirty="0">
                <a:latin typeface="Verdana" panose="020B0604030504040204" pitchFamily="34" charset="0"/>
                <a:ea typeface="Verdana" panose="020B0604030504040204" pitchFamily="34" charset="0"/>
                <a:cs typeface="Verdana" panose="020B0604030504040204" pitchFamily="34" charset="0"/>
              </a:rPr>
            </a:br>
            <a:r>
              <a:rPr lang="en-US" altLang="en-US" sz="1600" dirty="0">
                <a:latin typeface="Verdana" panose="020B0604030504040204" pitchFamily="34" charset="0"/>
                <a:ea typeface="Verdana" panose="020B0604030504040204" pitchFamily="34" charset="0"/>
                <a:cs typeface="Verdana" panose="020B0604030504040204" pitchFamily="34" charset="0"/>
              </a:rPr>
              <a:t>(right) </a:t>
            </a:r>
            <a:r>
              <a:rPr lang="en-US" altLang="en-US" sz="1600" b="1" dirty="0" err="1">
                <a:latin typeface="Verdana" panose="020B0604030504040204" pitchFamily="34" charset="0"/>
                <a:ea typeface="Verdana" panose="020B0604030504040204" pitchFamily="34" charset="0"/>
                <a:cs typeface="Verdana" panose="020B0604030504040204" pitchFamily="34" charset="0"/>
              </a:rPr>
              <a:t>Egungun</a:t>
            </a:r>
            <a:r>
              <a:rPr lang="en-US" altLang="en-US" sz="1600" b="1" dirty="0">
                <a:latin typeface="Verdana" panose="020B0604030504040204" pitchFamily="34" charset="0"/>
                <a:ea typeface="Verdana" panose="020B0604030504040204" pitchFamily="34" charset="0"/>
                <a:cs typeface="Verdana" panose="020B0604030504040204" pitchFamily="34" charset="0"/>
              </a:rPr>
              <a:t> Mask</a:t>
            </a:r>
            <a:r>
              <a:rPr lang="en-US" altLang="en-US" sz="1600" dirty="0">
                <a:latin typeface="Verdana" panose="020B0604030504040204" pitchFamily="34" charset="0"/>
                <a:ea typeface="Verdana" panose="020B0604030504040204" pitchFamily="34" charset="0"/>
                <a:cs typeface="Verdana" panose="020B0604030504040204" pitchFamily="34" charset="0"/>
              </a:rPr>
              <a:t>, unknown Yoruba carver, Nigeria, late 19th/early 20th century </a:t>
            </a:r>
            <a:br>
              <a:rPr lang="en-US" altLang="en-US" sz="1600" dirty="0">
                <a:latin typeface="Verdana" panose="020B0604030504040204" pitchFamily="34" charset="0"/>
                <a:ea typeface="Verdana" panose="020B0604030504040204" pitchFamily="34" charset="0"/>
                <a:cs typeface="Verdana" panose="020B0604030504040204" pitchFamily="34" charset="0"/>
              </a:rPr>
            </a:br>
            <a:r>
              <a:rPr lang="en-US" altLang="en-US" sz="1600" b="1" dirty="0">
                <a:latin typeface="Verdana" panose="020B0604030504040204" pitchFamily="34" charset="0"/>
                <a:ea typeface="Verdana" panose="020B0604030504040204" pitchFamily="34" charset="0"/>
                <a:cs typeface="Verdana" panose="020B0604030504040204" pitchFamily="34" charset="0"/>
              </a:rPr>
              <a:t>Picasso</a:t>
            </a:r>
            <a:r>
              <a:rPr lang="en-US" altLang="en-US" sz="1600" dirty="0">
                <a:latin typeface="Verdana" panose="020B0604030504040204" pitchFamily="34" charset="0"/>
                <a:ea typeface="Verdana" panose="020B0604030504040204" pitchFamily="34" charset="0"/>
                <a:cs typeface="Verdana" panose="020B0604030504040204" pitchFamily="34" charset="0"/>
              </a:rPr>
              <a:t>, </a:t>
            </a:r>
            <a:r>
              <a:rPr lang="en-US" altLang="en-US" sz="1600" i="1" dirty="0">
                <a:latin typeface="Verdana" panose="020B0604030504040204" pitchFamily="34" charset="0"/>
                <a:ea typeface="Verdana" panose="020B0604030504040204" pitchFamily="34" charset="0"/>
                <a:cs typeface="Verdana" panose="020B0604030504040204" pitchFamily="34" charset="0"/>
              </a:rPr>
              <a:t>Les Demoiselles </a:t>
            </a:r>
            <a:r>
              <a:rPr lang="en-US" altLang="en-US" sz="1600" i="1" dirty="0" err="1">
                <a:latin typeface="Verdana" panose="020B0604030504040204" pitchFamily="34" charset="0"/>
                <a:ea typeface="Verdana" panose="020B0604030504040204" pitchFamily="34" charset="0"/>
                <a:cs typeface="Verdana" panose="020B0604030504040204" pitchFamily="34" charset="0"/>
              </a:rPr>
              <a:t>d’Avignon</a:t>
            </a:r>
            <a:r>
              <a:rPr lang="en-US" altLang="en-US" sz="1600" dirty="0">
                <a:latin typeface="Verdana" panose="020B0604030504040204" pitchFamily="34" charset="0"/>
                <a:ea typeface="Verdana" panose="020B0604030504040204" pitchFamily="34" charset="0"/>
                <a:cs typeface="Verdana" panose="020B0604030504040204" pitchFamily="34" charset="0"/>
              </a:rPr>
              <a:t>, 1907, icon of Western avant-garde painting</a:t>
            </a:r>
          </a:p>
        </p:txBody>
      </p:sp>
      <p:pic>
        <p:nvPicPr>
          <p:cNvPr id="24579" name="Picture 10" descr="Picasso_Demoisel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9549" y="3979781"/>
            <a:ext cx="2754086" cy="287821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80" name="Picture 12" descr="http://faculty.risd.edu/bcampbel/africanart-cont.afri.artI_files/slide0002_image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040" y="1344931"/>
            <a:ext cx="4027488" cy="52117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81" name="Picture 14" descr="http://www.valpo.edu/common/images/news/69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2474" y="1203960"/>
            <a:ext cx="3128236" cy="2647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494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l" eaLnBrk="1" hangingPunct="1"/>
            <a:r>
              <a:rPr lang="en-US" altLang="en-US" sz="1600" dirty="0">
                <a:latin typeface="Verdana" panose="020B0604030504040204" pitchFamily="34" charset="0"/>
                <a:ea typeface="Verdana" panose="020B0604030504040204" pitchFamily="34" charset="0"/>
                <a:cs typeface="Verdana" panose="020B0604030504040204" pitchFamily="34" charset="0"/>
              </a:rPr>
              <a:t>(left) </a:t>
            </a:r>
            <a:r>
              <a:rPr lang="en-US" altLang="en-US" sz="1600" b="1" dirty="0">
                <a:latin typeface="Verdana" panose="020B0604030504040204" pitchFamily="34" charset="0"/>
                <a:ea typeface="Verdana" panose="020B0604030504040204" pitchFamily="34" charset="0"/>
                <a:cs typeface="Verdana" panose="020B0604030504040204" pitchFamily="34" charset="0"/>
              </a:rPr>
              <a:t>Aina Onabolu</a:t>
            </a:r>
            <a:r>
              <a:rPr lang="en-US" altLang="en-US" sz="1600" dirty="0">
                <a:latin typeface="Verdana" panose="020B0604030504040204" pitchFamily="34" charset="0"/>
                <a:ea typeface="Verdana" panose="020B0604030504040204" pitchFamily="34" charset="0"/>
                <a:cs typeface="Verdana" panose="020B0604030504040204" pitchFamily="34" charset="0"/>
              </a:rPr>
              <a:t>, </a:t>
            </a:r>
            <a:r>
              <a:rPr lang="en-US" altLang="en-US" sz="1600" i="1" dirty="0">
                <a:latin typeface="Verdana" panose="020B0604030504040204" pitchFamily="34" charset="0"/>
                <a:ea typeface="Verdana" panose="020B0604030504040204" pitchFamily="34" charset="0"/>
                <a:cs typeface="Verdana" panose="020B0604030504040204" pitchFamily="34" charset="0"/>
              </a:rPr>
              <a:t>Portrait of a Man (Self Portrait?), </a:t>
            </a:r>
            <a:r>
              <a:rPr lang="en-US" altLang="en-US" sz="1600" dirty="0">
                <a:latin typeface="Verdana" panose="020B0604030504040204" pitchFamily="34" charset="0"/>
                <a:ea typeface="Verdana" panose="020B0604030504040204" pitchFamily="34" charset="0"/>
                <a:cs typeface="Verdana" panose="020B0604030504040204" pitchFamily="34" charset="0"/>
              </a:rPr>
              <a:t>oil on canvas, 1954</a:t>
            </a:r>
            <a:br>
              <a:rPr lang="en-US" altLang="en-US" sz="1600" dirty="0">
                <a:latin typeface="Verdana" panose="020B0604030504040204" pitchFamily="34" charset="0"/>
                <a:ea typeface="Verdana" panose="020B0604030504040204" pitchFamily="34" charset="0"/>
                <a:cs typeface="Verdana" panose="020B0604030504040204" pitchFamily="34" charset="0"/>
              </a:rPr>
            </a:br>
            <a:r>
              <a:rPr lang="en-US" altLang="en-US" sz="1600" dirty="0">
                <a:latin typeface="Verdana" panose="020B0604030504040204" pitchFamily="34" charset="0"/>
                <a:ea typeface="Verdana" panose="020B0604030504040204" pitchFamily="34" charset="0"/>
                <a:cs typeface="Verdana" panose="020B0604030504040204" pitchFamily="34" charset="0"/>
              </a:rPr>
              <a:t>(right) </a:t>
            </a:r>
            <a:r>
              <a:rPr lang="en-US" altLang="en-US" sz="1600" b="1" dirty="0">
                <a:latin typeface="Verdana" panose="020B0604030504040204" pitchFamily="34" charset="0"/>
                <a:ea typeface="Verdana" panose="020B0604030504040204" pitchFamily="34" charset="0"/>
                <a:cs typeface="Verdana" panose="020B0604030504040204" pitchFamily="34" charset="0"/>
              </a:rPr>
              <a:t>Onabolu</a:t>
            </a:r>
            <a:r>
              <a:rPr lang="en-US" altLang="en-US" sz="1600" dirty="0">
                <a:latin typeface="Verdana" panose="020B0604030504040204" pitchFamily="34" charset="0"/>
                <a:ea typeface="Verdana" panose="020B0604030504040204" pitchFamily="34" charset="0"/>
                <a:cs typeface="Verdana" panose="020B0604030504040204" pitchFamily="34" charset="0"/>
              </a:rPr>
              <a:t>, </a:t>
            </a:r>
            <a:r>
              <a:rPr lang="en-US" altLang="en-US" sz="1600" i="1" dirty="0">
                <a:latin typeface="Verdana" panose="020B0604030504040204" pitchFamily="34" charset="0"/>
                <a:ea typeface="Verdana" panose="020B0604030504040204" pitchFamily="34" charset="0"/>
                <a:cs typeface="Verdana" panose="020B0604030504040204" pitchFamily="34" charset="0"/>
              </a:rPr>
              <a:t>Nude Study</a:t>
            </a:r>
            <a:r>
              <a:rPr lang="en-US" altLang="en-US" sz="1600" dirty="0">
                <a:latin typeface="Verdana" panose="020B0604030504040204" pitchFamily="34" charset="0"/>
                <a:ea typeface="Verdana" panose="020B0604030504040204" pitchFamily="34" charset="0"/>
                <a:cs typeface="Verdana" panose="020B0604030504040204" pitchFamily="34" charset="0"/>
              </a:rPr>
              <a:t>, drawing, 1920(?)</a:t>
            </a:r>
          </a:p>
        </p:txBody>
      </p:sp>
      <p:pic>
        <p:nvPicPr>
          <p:cNvPr id="26627" name="Picture 2" descr="http://classconnection.s3.amazonaws.com/279/flashcards/504279/png/h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2209801"/>
            <a:ext cx="2203450" cy="3382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28" name="Picture 4" descr="http://woyingi.files.wordpress.com/2010/09/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1676400"/>
            <a:ext cx="3495675"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383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4142C4D-4BDE-43A0-8DD6-B2231C5CF740}"/>
              </a:ext>
            </a:extLst>
          </p:cNvPr>
          <p:cNvSpPr>
            <a:spLocks noGrp="1" noChangeArrowheads="1"/>
          </p:cNvSpPr>
          <p:nvPr>
            <p:ph type="title"/>
          </p:nvPr>
        </p:nvSpPr>
        <p:spPr>
          <a:xfrm>
            <a:off x="609600" y="6984"/>
            <a:ext cx="10972800" cy="1039178"/>
          </a:xfrm>
        </p:spPr>
        <p:txBody>
          <a:bodyPr/>
          <a:lstStyle/>
          <a:p>
            <a:r>
              <a:rPr lang="en-US" altLang="en-US" sz="1600" b="1" dirty="0"/>
              <a:t>Vincent Van Gogh</a:t>
            </a:r>
            <a:r>
              <a:rPr lang="en-US" altLang="en-US" sz="1600" dirty="0"/>
              <a:t>, Dutch Post-Impressionist Painter, 1853-1890 (37 years)</a:t>
            </a:r>
            <a:br>
              <a:rPr lang="en-US" altLang="en-US" sz="1600" dirty="0"/>
            </a:br>
            <a:r>
              <a:rPr lang="en-US" altLang="en-US" sz="1600" b="1" dirty="0"/>
              <a:t>Paul Gauguin</a:t>
            </a:r>
            <a:r>
              <a:rPr lang="en-US" altLang="en-US" sz="1600" dirty="0"/>
              <a:t>, French Post-Impressionist Painter, 1848-1903 (55 years)</a:t>
            </a:r>
            <a:endParaRPr lang="en-US" altLang="en-US" sz="1800" b="1" i="1" dirty="0"/>
          </a:p>
        </p:txBody>
      </p:sp>
      <p:pic>
        <p:nvPicPr>
          <p:cNvPr id="15364" name="Picture 4" descr="Van_Gogh_Self_Portrait_Dedicated_toPaul_Gauguin_1888_oil_62x52cm">
            <a:extLst>
              <a:ext uri="{FF2B5EF4-FFF2-40B4-BE49-F238E27FC236}">
                <a16:creationId xmlns:a16="http://schemas.microsoft.com/office/drawing/2014/main" id="{5348B67A-8E74-464D-AB74-454E7AB44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8636" y="956703"/>
            <a:ext cx="3349625" cy="405463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5365" name="Text Box 5">
            <a:extLst>
              <a:ext uri="{FF2B5EF4-FFF2-40B4-BE49-F238E27FC236}">
                <a16:creationId xmlns:a16="http://schemas.microsoft.com/office/drawing/2014/main" id="{BC097286-709C-42B5-8366-88FDB4540D11}"/>
              </a:ext>
            </a:extLst>
          </p:cNvPr>
          <p:cNvSpPr txBox="1">
            <a:spLocks noChangeArrowheads="1"/>
          </p:cNvSpPr>
          <p:nvPr/>
        </p:nvSpPr>
        <p:spPr bwMode="auto">
          <a:xfrm>
            <a:off x="1148636" y="4999531"/>
            <a:ext cx="317817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dirty="0"/>
              <a:t>Vincent Van Gogh</a:t>
            </a:r>
            <a:r>
              <a:rPr lang="en-US" altLang="en-US" sz="1600" dirty="0"/>
              <a:t>, </a:t>
            </a:r>
            <a:r>
              <a:rPr lang="en-US" altLang="en-US" sz="1600" i="1" dirty="0"/>
              <a:t>Self-Portrait </a:t>
            </a:r>
          </a:p>
          <a:p>
            <a:r>
              <a:rPr lang="en-US" altLang="en-US" sz="1600" i="1" dirty="0"/>
              <a:t>Dedicated to Paul Gauguin</a:t>
            </a:r>
            <a:r>
              <a:rPr lang="en-US" altLang="en-US" sz="1600" dirty="0"/>
              <a:t>, 1888</a:t>
            </a:r>
          </a:p>
          <a:p>
            <a:r>
              <a:rPr lang="en-US" altLang="en-US" sz="1600" dirty="0"/>
              <a:t>(artist is 35 years old)</a:t>
            </a:r>
          </a:p>
        </p:txBody>
      </p:sp>
      <p:pic>
        <p:nvPicPr>
          <p:cNvPr id="15367" name="Picture 7" descr="Gauguin-Self-Portrait-Les_Miserables">
            <a:extLst>
              <a:ext uri="{FF2B5EF4-FFF2-40B4-BE49-F238E27FC236}">
                <a16:creationId xmlns:a16="http://schemas.microsoft.com/office/drawing/2014/main" id="{33A89599-148F-4BB3-A165-1C6D2896F8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965" b="7576"/>
          <a:stretch>
            <a:fillRect/>
          </a:stretch>
        </p:blipFill>
        <p:spPr bwMode="auto">
          <a:xfrm>
            <a:off x="6126343" y="1065962"/>
            <a:ext cx="5010569" cy="387513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5368" name="Text Box 8">
            <a:extLst>
              <a:ext uri="{FF2B5EF4-FFF2-40B4-BE49-F238E27FC236}">
                <a16:creationId xmlns:a16="http://schemas.microsoft.com/office/drawing/2014/main" id="{3ED2C687-B676-4FBF-AC3D-FEA8FDBE54AD}"/>
              </a:ext>
            </a:extLst>
          </p:cNvPr>
          <p:cNvSpPr txBox="1">
            <a:spLocks noChangeArrowheads="1"/>
          </p:cNvSpPr>
          <p:nvPr/>
        </p:nvSpPr>
        <p:spPr bwMode="auto">
          <a:xfrm>
            <a:off x="6126343" y="4934312"/>
            <a:ext cx="494988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dirty="0"/>
              <a:t>Paul Gauguin</a:t>
            </a:r>
            <a:r>
              <a:rPr lang="en-US" altLang="en-US" sz="1600" dirty="0"/>
              <a:t>, </a:t>
            </a:r>
            <a:r>
              <a:rPr lang="en-US" altLang="en-US" sz="1600" i="1" dirty="0"/>
              <a:t>Self Portrait Dedicated to</a:t>
            </a:r>
          </a:p>
          <a:p>
            <a:r>
              <a:rPr lang="en-US" altLang="en-US" sz="1600" i="1" dirty="0"/>
              <a:t>Vincent, Les Misérables</a:t>
            </a:r>
            <a:r>
              <a:rPr lang="en-US" altLang="en-US" sz="1600" dirty="0"/>
              <a:t>, 1888 (artist is 40 years old)</a:t>
            </a:r>
          </a:p>
        </p:txBody>
      </p:sp>
      <p:sp>
        <p:nvSpPr>
          <p:cNvPr id="15370" name="Text Box 10">
            <a:extLst>
              <a:ext uri="{FF2B5EF4-FFF2-40B4-BE49-F238E27FC236}">
                <a16:creationId xmlns:a16="http://schemas.microsoft.com/office/drawing/2014/main" id="{A65FE67F-189D-4353-84FF-B7E9BBCDF145}"/>
              </a:ext>
            </a:extLst>
          </p:cNvPr>
          <p:cNvSpPr txBox="1">
            <a:spLocks noChangeArrowheads="1"/>
          </p:cNvSpPr>
          <p:nvPr/>
        </p:nvSpPr>
        <p:spPr bwMode="auto">
          <a:xfrm>
            <a:off x="1417361" y="5924732"/>
            <a:ext cx="94179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Self-defined artistes </a:t>
            </a:r>
            <a:r>
              <a:rPr lang="en-US" altLang="en-US" dirty="0" err="1"/>
              <a:t>maudits</a:t>
            </a:r>
            <a:r>
              <a:rPr lang="en-US" altLang="en-US" dirty="0"/>
              <a:t> – self-exiled from conventional urban, middle-class modernity</a:t>
            </a:r>
          </a:p>
          <a:p>
            <a:r>
              <a:rPr lang="en-US" altLang="en-US" dirty="0"/>
              <a:t>scorned for their non-conformism. The “heroic” avant-garde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296091" y="0"/>
            <a:ext cx="11373395" cy="1105989"/>
          </a:xfrm>
        </p:spPr>
        <p:txBody>
          <a:bodyPr/>
          <a:lstStyle/>
          <a:p>
            <a:pPr algn="l"/>
            <a:r>
              <a:rPr lang="en-US" altLang="en-US" sz="1600" dirty="0">
                <a:latin typeface="Verdana" panose="020B0604030504040204" pitchFamily="34" charset="0"/>
                <a:ea typeface="Verdana" panose="020B0604030504040204" pitchFamily="34" charset="0"/>
                <a:cs typeface="Verdana" panose="020B0604030504040204" pitchFamily="34" charset="0"/>
              </a:rPr>
              <a:t>The 20</a:t>
            </a:r>
            <a:r>
              <a:rPr lang="en-US" altLang="en-US" sz="1600" baseline="30000" dirty="0">
                <a:latin typeface="Verdana" panose="020B0604030504040204" pitchFamily="34" charset="0"/>
                <a:ea typeface="Verdana" panose="020B0604030504040204" pitchFamily="34" charset="0"/>
                <a:cs typeface="Verdana" panose="020B0604030504040204" pitchFamily="34" charset="0"/>
              </a:rPr>
              <a:t>th</a:t>
            </a:r>
            <a:r>
              <a:rPr lang="en-US" altLang="en-US" sz="1600" dirty="0">
                <a:latin typeface="Verdana" panose="020B0604030504040204" pitchFamily="34" charset="0"/>
                <a:ea typeface="Verdana" panose="020B0604030504040204" pitchFamily="34" charset="0"/>
                <a:cs typeface="Verdana" panose="020B0604030504040204" pitchFamily="34" charset="0"/>
              </a:rPr>
              <a:t> century avant-garde style and theory </a:t>
            </a:r>
            <a:r>
              <a:rPr lang="en-US" altLang="en-US" sz="1600" dirty="0">
                <a:solidFill>
                  <a:srgbClr val="E3EBF1"/>
                </a:solidFill>
                <a:latin typeface="Verdana" panose="020B0604030504040204" pitchFamily="34" charset="0"/>
                <a:ea typeface="Verdana" panose="020B0604030504040204" pitchFamily="34" charset="0"/>
                <a:cs typeface="Verdana" panose="020B0604030504040204" pitchFamily="34" charset="0"/>
              </a:rPr>
              <a:t>of </a:t>
            </a:r>
            <a:r>
              <a:rPr lang="en-US" sz="1600" dirty="0">
                <a:solidFill>
                  <a:srgbClr val="E3EBF1"/>
                </a:solidFill>
              </a:rPr>
              <a:t>Joaquín Torres García</a:t>
            </a:r>
            <a:r>
              <a:rPr lang="en-US" altLang="en-US" sz="1600" dirty="0">
                <a:latin typeface="Verdana" panose="020B0604030504040204" pitchFamily="34" charset="0"/>
                <a:ea typeface="Verdana" panose="020B0604030504040204" pitchFamily="34" charset="0"/>
                <a:cs typeface="Verdana" panose="020B0604030504040204" pitchFamily="34" charset="0"/>
              </a:rPr>
              <a:t>, Universal Constructivism, was influenced by Andean pre-conquest art based on geometric patterns. Compare Inca woven tunic (left), c. 1476-1534 with Torres Garcia, </a:t>
            </a:r>
            <a:r>
              <a:rPr lang="en-US" altLang="en-US" sz="1600" i="1" dirty="0">
                <a:latin typeface="Verdana" panose="020B0604030504040204" pitchFamily="34" charset="0"/>
                <a:ea typeface="Verdana" panose="020B0604030504040204" pitchFamily="34" charset="0"/>
                <a:cs typeface="Verdana" panose="020B0604030504040204" pitchFamily="34" charset="0"/>
              </a:rPr>
              <a:t>Composition</a:t>
            </a:r>
            <a:r>
              <a:rPr lang="en-US" altLang="en-US" sz="1600" dirty="0">
                <a:latin typeface="Verdana" panose="020B0604030504040204" pitchFamily="34" charset="0"/>
                <a:ea typeface="Verdana" panose="020B0604030504040204" pitchFamily="34" charset="0"/>
                <a:cs typeface="Verdana" panose="020B0604030504040204" pitchFamily="34" charset="0"/>
              </a:rPr>
              <a:t>, 1932 (right)</a:t>
            </a:r>
          </a:p>
        </p:txBody>
      </p:sp>
      <p:pic>
        <p:nvPicPr>
          <p:cNvPr id="72707" name="Picture 8" descr="Image:Tupa-inca-tunic.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002" y="1253179"/>
            <a:ext cx="4337142" cy="5115310"/>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pic>
      <p:pic>
        <p:nvPicPr>
          <p:cNvPr id="72708" name="Picture 5" descr="Joaquín Torres-García. Composition. 19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6229" y="903005"/>
            <a:ext cx="4032341" cy="5815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2306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55728" y="761999"/>
            <a:ext cx="3675017" cy="5715000"/>
          </a:xfrm>
        </p:spPr>
        <p:txBody>
          <a:bodyPr/>
          <a:lstStyle/>
          <a:p>
            <a:pPr algn="l" eaLnBrk="1" hangingPunct="1"/>
            <a:r>
              <a:rPr lang="en-US" altLang="en-US" sz="1600" b="1" dirty="0" err="1">
                <a:latin typeface="Verdana" panose="020B0604030504040204" pitchFamily="34" charset="0"/>
              </a:rPr>
              <a:t>Wifredo</a:t>
            </a:r>
            <a:r>
              <a:rPr lang="en-US" altLang="en-US" sz="1600" b="1" dirty="0">
                <a:latin typeface="Verdana" panose="020B0604030504040204" pitchFamily="34" charset="0"/>
              </a:rPr>
              <a:t> Lam </a:t>
            </a:r>
            <a:r>
              <a:rPr lang="en-US" altLang="en-US" sz="1600" dirty="0">
                <a:latin typeface="Verdana" panose="020B0604030504040204" pitchFamily="34" charset="0"/>
              </a:rPr>
              <a:t>(Cuban-born French Painter, 1902-1982), </a:t>
            </a:r>
            <a:br>
              <a:rPr lang="en-US" altLang="en-US" sz="1600" dirty="0">
                <a:latin typeface="Verdana" panose="020B0604030504040204" pitchFamily="34" charset="0"/>
              </a:rPr>
            </a:br>
            <a:r>
              <a:rPr lang="en-US" altLang="en-US" sz="1600" i="1" dirty="0">
                <a:latin typeface="Verdana" panose="020B0604030504040204" pitchFamily="34" charset="0"/>
              </a:rPr>
              <a:t>The Jungle</a:t>
            </a:r>
            <a:r>
              <a:rPr lang="en-US" altLang="en-US" sz="1600" dirty="0">
                <a:latin typeface="Verdana" panose="020B0604030504040204" pitchFamily="34" charset="0"/>
              </a:rPr>
              <a:t>, 1943</a:t>
            </a:r>
            <a:br>
              <a:rPr lang="en-US" altLang="en-US" sz="1600" dirty="0">
                <a:latin typeface="Verdana" panose="020B0604030504040204" pitchFamily="34" charset="0"/>
              </a:rPr>
            </a:br>
            <a:r>
              <a:rPr lang="en-US" altLang="en-US" sz="1600" dirty="0">
                <a:latin typeface="Verdana" panose="020B0604030504040204" pitchFamily="34" charset="0"/>
              </a:rPr>
              <a:t>gouache on paper mounted on canvas, 94 1/4 x 90 1/2“  </a:t>
            </a:r>
            <a:br>
              <a:rPr lang="en-US" altLang="en-US" sz="1600" dirty="0">
                <a:latin typeface="Verdana" panose="020B0604030504040204" pitchFamily="34" charset="0"/>
              </a:rPr>
            </a:br>
            <a:br>
              <a:rPr lang="en-US" altLang="en-US" sz="1600" dirty="0">
                <a:latin typeface="Verdana" panose="020B0604030504040204" pitchFamily="34" charset="0"/>
              </a:rPr>
            </a:br>
            <a:r>
              <a:rPr lang="en-US" altLang="en-US" sz="1600" dirty="0">
                <a:latin typeface="Verdana" panose="020B0604030504040204" pitchFamily="34" charset="0"/>
              </a:rPr>
              <a:t>“. . .beings in passage from a vegetal state to that of an animal still charged with vestiges of the forest” 		 - </a:t>
            </a:r>
            <a:r>
              <a:rPr lang="en-US" altLang="en-US" sz="1600" dirty="0" err="1">
                <a:latin typeface="Verdana" panose="020B0604030504040204" pitchFamily="34" charset="0"/>
              </a:rPr>
              <a:t>Wifredo</a:t>
            </a:r>
            <a:r>
              <a:rPr lang="en-US" altLang="en-US" sz="1600" dirty="0">
                <a:latin typeface="Verdana" panose="020B0604030504040204" pitchFamily="34" charset="0"/>
              </a:rPr>
              <a:t> Lam</a:t>
            </a:r>
          </a:p>
        </p:txBody>
      </p:sp>
      <p:pic>
        <p:nvPicPr>
          <p:cNvPr id="45059" name="Picture 3" descr="Lam, Wilfredo, The Jungle2"/>
          <p:cNvPicPr>
            <a:picLocks noChangeAspect="1" noChangeArrowheads="1"/>
          </p:cNvPicPr>
          <p:nvPr/>
        </p:nvPicPr>
        <p:blipFill>
          <a:blip r:embed="rId2">
            <a:lum contrast="16000"/>
            <a:extLst>
              <a:ext uri="{28A0092B-C50C-407E-A947-70E740481C1C}">
                <a14:useLocalDpi xmlns:a14="http://schemas.microsoft.com/office/drawing/2010/main" val="0"/>
              </a:ext>
            </a:extLst>
          </a:blip>
          <a:srcRect/>
          <a:stretch>
            <a:fillRect/>
          </a:stretch>
        </p:blipFill>
        <p:spPr bwMode="auto">
          <a:xfrm>
            <a:off x="5164183" y="98220"/>
            <a:ext cx="6372089" cy="660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20635" y="5926723"/>
            <a:ext cx="3057525" cy="338554"/>
          </a:xfrm>
          <a:prstGeom prst="rect">
            <a:avLst/>
          </a:prstGeom>
          <a:noFill/>
        </p:spPr>
        <p:txBody>
          <a:bodyPr wrap="square" rtlCol="0">
            <a:spAutoFit/>
          </a:bodyPr>
          <a:lstStyle/>
          <a:p>
            <a:r>
              <a:rPr lang="en-US" sz="1600" dirty="0">
                <a:solidFill>
                  <a:srgbClr val="FF0000"/>
                </a:solidFill>
              </a:rPr>
              <a:t>Strategy of Re-appropriation</a:t>
            </a:r>
          </a:p>
        </p:txBody>
      </p:sp>
    </p:spTree>
    <p:extLst>
      <p:ext uri="{BB962C8B-B14F-4D97-AF65-F5344CB8AC3E}">
        <p14:creationId xmlns:p14="http://schemas.microsoft.com/office/powerpoint/2010/main" val="3487902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8" descr="http://upload.wikimedia.org/wikipedia/commons/c/cc/Hiroshige_Van_Gogh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6339" y="1693986"/>
            <a:ext cx="7277100"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5"/>
          <p:cNvSpPr>
            <a:spLocks noGrp="1" noChangeArrowheads="1"/>
          </p:cNvSpPr>
          <p:nvPr>
            <p:ph type="title"/>
          </p:nvPr>
        </p:nvSpPr>
        <p:spPr>
          <a:xfrm>
            <a:off x="235927" y="226889"/>
            <a:ext cx="11517923" cy="1323439"/>
          </a:xfrm>
          <a:noFill/>
        </p:spPr>
        <p:txBody>
          <a:bodyPr wrap="square">
            <a:spAutoFit/>
          </a:bodyPr>
          <a:lstStyle/>
          <a:p>
            <a:pPr algn="l" eaLnBrk="1" hangingPunct="1"/>
            <a:r>
              <a:rPr lang="en-US" altLang="en-US" sz="1600" dirty="0"/>
              <a:t>TOKYO-PARIS – Japanism and Occidentalism</a:t>
            </a:r>
            <a:br>
              <a:rPr lang="en-US" altLang="en-US" sz="1600" dirty="0"/>
            </a:br>
            <a:br>
              <a:rPr lang="en-US" altLang="en-US" sz="1600" dirty="0"/>
            </a:br>
            <a:r>
              <a:rPr lang="en-US" altLang="en-US" sz="1600" dirty="0"/>
              <a:t>(left) </a:t>
            </a:r>
            <a:r>
              <a:rPr lang="en-US" altLang="en-US" sz="1600" b="1" dirty="0"/>
              <a:t>Ando Hiroshige, </a:t>
            </a:r>
            <a:r>
              <a:rPr lang="en-US" altLang="en-US" sz="1600" i="1" dirty="0" err="1"/>
              <a:t>Kameido</a:t>
            </a:r>
            <a:r>
              <a:rPr lang="en-US" altLang="en-US" sz="1600" i="1" dirty="0"/>
              <a:t> Ume (Japanese apricot) Garden</a:t>
            </a:r>
            <a:r>
              <a:rPr lang="en-US" altLang="en-US" sz="1600" dirty="0"/>
              <a:t>, woodcut, ink on paper, 1857, from the series, </a:t>
            </a:r>
            <a:r>
              <a:rPr lang="en-US" altLang="en-US" sz="1600" i="1" dirty="0"/>
              <a:t>One Hundred Famous Views of Edo </a:t>
            </a:r>
            <a:br>
              <a:rPr lang="en-US" altLang="en-US" sz="1600" b="1" dirty="0"/>
            </a:br>
            <a:r>
              <a:rPr lang="en-US" altLang="en-US" sz="1600" dirty="0"/>
              <a:t>(right) </a:t>
            </a:r>
            <a:r>
              <a:rPr lang="en-US" altLang="en-US" sz="1600" b="1" dirty="0"/>
              <a:t>Vincent Van Gogh</a:t>
            </a:r>
            <a:r>
              <a:rPr lang="en-US" altLang="en-US" sz="1600" i="1" dirty="0"/>
              <a:t>, Plum Tree in Bloom (after Hiroshige), </a:t>
            </a:r>
            <a:r>
              <a:rPr lang="en-US" altLang="en-US" sz="1600" dirty="0"/>
              <a:t>oil on canvas,1887 </a:t>
            </a:r>
          </a:p>
        </p:txBody>
      </p:sp>
    </p:spTree>
    <p:extLst>
      <p:ext uri="{BB962C8B-B14F-4D97-AF65-F5344CB8AC3E}">
        <p14:creationId xmlns:p14="http://schemas.microsoft.com/office/powerpoint/2010/main" val="2676749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257800" y="114890"/>
            <a:ext cx="6424747" cy="798372"/>
          </a:xfrm>
        </p:spPr>
        <p:txBody>
          <a:bodyPr/>
          <a:lstStyle/>
          <a:p>
            <a:pPr eaLnBrk="1" hangingPunct="1"/>
            <a:r>
              <a:rPr lang="en-US" altLang="en-US" sz="1600" b="1" dirty="0"/>
              <a:t>FAUVISM</a:t>
            </a:r>
            <a:br>
              <a:rPr lang="en-US" altLang="en-US" sz="1600" b="1" dirty="0"/>
            </a:br>
            <a:r>
              <a:rPr lang="en-US" altLang="en-US" sz="1600" dirty="0"/>
              <a:t>(left) </a:t>
            </a:r>
            <a:r>
              <a:rPr lang="en-US" altLang="en-US" sz="1600" b="1" dirty="0"/>
              <a:t>Henri Matisse</a:t>
            </a:r>
            <a:r>
              <a:rPr lang="en-US" altLang="en-US" sz="1600" dirty="0"/>
              <a:t>, </a:t>
            </a:r>
            <a:r>
              <a:rPr lang="en-US" altLang="en-US" sz="1600" i="1" dirty="0"/>
              <a:t>Woman with a Hat (Madame Matisse)</a:t>
            </a:r>
            <a:r>
              <a:rPr lang="en-US" altLang="en-US" sz="1600" dirty="0"/>
              <a:t>, 1904-5</a:t>
            </a:r>
            <a:br>
              <a:rPr lang="en-US" altLang="en-US" sz="1600" dirty="0"/>
            </a:br>
            <a:r>
              <a:rPr lang="en-US" altLang="en-US" sz="1600" dirty="0"/>
              <a:t>(below) </a:t>
            </a:r>
            <a:r>
              <a:rPr lang="en-US" altLang="en-US" sz="1600" b="1" dirty="0"/>
              <a:t>Matisse</a:t>
            </a:r>
            <a:r>
              <a:rPr lang="en-US" altLang="en-US" sz="1600" dirty="0"/>
              <a:t>, </a:t>
            </a:r>
            <a:r>
              <a:rPr lang="en-US" altLang="en-US" sz="1600" i="1" dirty="0"/>
              <a:t>The Green Stripe (Madame Matisse), </a:t>
            </a:r>
            <a:r>
              <a:rPr lang="en-US" altLang="en-US" sz="1600" dirty="0"/>
              <a:t>1905</a:t>
            </a:r>
          </a:p>
        </p:txBody>
      </p:sp>
      <p:pic>
        <p:nvPicPr>
          <p:cNvPr id="7171" name="Picture 3" descr="matisse_woman_hat_19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310" y="0"/>
            <a:ext cx="4805490" cy="6818274"/>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7172" name="Picture 4" descr="matisse_mdm_matisse_green_line_19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8133" y="1176440"/>
            <a:ext cx="4346428" cy="5564941"/>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789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F539F075-E820-49C3-B63C-43BD7F436B2E}"/>
              </a:ext>
            </a:extLst>
          </p:cNvPr>
          <p:cNvSpPr>
            <a:spLocks noGrp="1" noChangeArrowheads="1"/>
          </p:cNvSpPr>
          <p:nvPr>
            <p:ph type="title"/>
          </p:nvPr>
        </p:nvSpPr>
        <p:spPr>
          <a:xfrm>
            <a:off x="383177" y="0"/>
            <a:ext cx="11260183" cy="1676400"/>
          </a:xfrm>
        </p:spPr>
        <p:txBody>
          <a:bodyPr/>
          <a:lstStyle/>
          <a:p>
            <a:pPr algn="l" eaLnBrk="1" hangingPunct="1"/>
            <a:r>
              <a:rPr lang="en-US" altLang="en-US" sz="1600" b="1" dirty="0"/>
              <a:t>CUBISM</a:t>
            </a:r>
            <a:br>
              <a:rPr lang="en-US" altLang="en-US" sz="1600" dirty="0"/>
            </a:br>
            <a:r>
              <a:rPr lang="en-US" altLang="en-US" sz="1600" dirty="0"/>
              <a:t>(left) </a:t>
            </a:r>
            <a:r>
              <a:rPr lang="en-US" altLang="en-US" sz="1600" b="1" dirty="0"/>
              <a:t>Georges Braque</a:t>
            </a:r>
            <a:r>
              <a:rPr lang="en-US" altLang="en-US" sz="1600" dirty="0"/>
              <a:t>, French, </a:t>
            </a:r>
            <a:r>
              <a:rPr lang="en-US" altLang="en-US" sz="1600" i="1" dirty="0"/>
              <a:t>Homage to J. S. Bach</a:t>
            </a:r>
            <a:r>
              <a:rPr lang="en-US" altLang="en-US" sz="1600" dirty="0"/>
              <a:t>, oil on canvas, 21 x 28”, </a:t>
            </a:r>
            <a:r>
              <a:rPr lang="en-US" altLang="en-US" sz="1600" dirty="0" err="1"/>
              <a:t>Céret</a:t>
            </a:r>
            <a:r>
              <a:rPr lang="en-US" altLang="en-US" sz="1600" dirty="0"/>
              <a:t>, Winter 1911-12. First use of </a:t>
            </a:r>
            <a:r>
              <a:rPr lang="en-US" altLang="en-US" sz="1600" i="1" dirty="0"/>
              <a:t>trompe l’oeil</a:t>
            </a:r>
            <a:r>
              <a:rPr lang="en-US" altLang="en-US" sz="1600" dirty="0"/>
              <a:t> wood grain created with housepainter’s combs</a:t>
            </a:r>
            <a:br>
              <a:rPr lang="en-US" altLang="en-US" sz="1600" dirty="0"/>
            </a:br>
            <a:br>
              <a:rPr lang="en-US" altLang="en-US" sz="1600" dirty="0"/>
            </a:br>
            <a:r>
              <a:rPr lang="en-US" altLang="en-US" sz="1600" dirty="0"/>
              <a:t>(right) </a:t>
            </a:r>
            <a:r>
              <a:rPr lang="en-US" altLang="en-US" sz="1600" b="1" dirty="0"/>
              <a:t>Pablo</a:t>
            </a:r>
            <a:r>
              <a:rPr lang="en-US" altLang="en-US" sz="1600" dirty="0"/>
              <a:t> </a:t>
            </a:r>
            <a:r>
              <a:rPr lang="en-US" altLang="en-US" sz="1600" b="1" dirty="0"/>
              <a:t>Picasso</a:t>
            </a:r>
            <a:r>
              <a:rPr lang="en-US" altLang="en-US" sz="1600" dirty="0"/>
              <a:t>, </a:t>
            </a:r>
            <a:r>
              <a:rPr lang="en-US" altLang="en-US" sz="1600" dirty="0" err="1"/>
              <a:t>Spanish,</a:t>
            </a:r>
            <a:r>
              <a:rPr lang="en-US" altLang="en-US" sz="1600" i="1" dirty="0" err="1"/>
              <a:t>The</a:t>
            </a:r>
            <a:r>
              <a:rPr lang="en-US" altLang="en-US" sz="1600" i="1" dirty="0"/>
              <a:t> Poet</a:t>
            </a:r>
            <a:r>
              <a:rPr lang="en-US" altLang="en-US" sz="1600" dirty="0"/>
              <a:t>, summer 1912, oil on canvas, 23 x 19”</a:t>
            </a:r>
            <a:br>
              <a:rPr lang="en-US" altLang="en-US" sz="1600" dirty="0"/>
            </a:br>
            <a:r>
              <a:rPr lang="en-US" altLang="en-US" sz="1600" dirty="0"/>
              <a:t>Picasso, instructed by Braque, uses housepainter’s combs for the hair, adding an element of wit.</a:t>
            </a:r>
          </a:p>
        </p:txBody>
      </p:sp>
      <p:pic>
        <p:nvPicPr>
          <p:cNvPr id="36867" name="Picture 3" descr="Braque_HomageToJSBach_1911_12_oc_21x28">
            <a:extLst>
              <a:ext uri="{FF2B5EF4-FFF2-40B4-BE49-F238E27FC236}">
                <a16:creationId xmlns:a16="http://schemas.microsoft.com/office/drawing/2014/main" id="{8E6AE783-A3F6-4C73-8797-96CC690736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760" y="1835150"/>
            <a:ext cx="4502150" cy="34163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36868" name="Picture 4" descr="Picasso_ThePoet_summer1912_oc_23x19in">
            <a:extLst>
              <a:ext uri="{FF2B5EF4-FFF2-40B4-BE49-F238E27FC236}">
                <a16:creationId xmlns:a16="http://schemas.microsoft.com/office/drawing/2014/main" id="{560497B5-4431-4BFE-970A-9D56491F7DAC}"/>
              </a:ext>
            </a:extLst>
          </p:cNvPr>
          <p:cNvPicPr>
            <a:picLocks noChangeAspect="1" noChangeArrowheads="1"/>
          </p:cNvPicPr>
          <p:nvPr/>
        </p:nvPicPr>
        <p:blipFill>
          <a:blip r:embed="rId3">
            <a:lum bright="8000" contrast="16000"/>
            <a:extLst>
              <a:ext uri="{28A0092B-C50C-407E-A947-70E740481C1C}">
                <a14:useLocalDpi xmlns:a14="http://schemas.microsoft.com/office/drawing/2010/main" val="0"/>
              </a:ext>
            </a:extLst>
          </a:blip>
          <a:srcRect/>
          <a:stretch>
            <a:fillRect/>
          </a:stretch>
        </p:blipFill>
        <p:spPr bwMode="auto">
          <a:xfrm>
            <a:off x="7397932" y="1586271"/>
            <a:ext cx="3888376" cy="4886374"/>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6869" name="Text Box 5">
            <a:extLst>
              <a:ext uri="{FF2B5EF4-FFF2-40B4-BE49-F238E27FC236}">
                <a16:creationId xmlns:a16="http://schemas.microsoft.com/office/drawing/2014/main" id="{D7781A36-A6B1-4019-BF06-2E316290BC96}"/>
              </a:ext>
            </a:extLst>
          </p:cNvPr>
          <p:cNvSpPr txBox="1">
            <a:spLocks noChangeArrowheads="1"/>
          </p:cNvSpPr>
          <p:nvPr/>
        </p:nvSpPr>
        <p:spPr bwMode="auto">
          <a:xfrm>
            <a:off x="383177" y="5584372"/>
            <a:ext cx="633113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1600" i="1" dirty="0">
                <a:solidFill>
                  <a:srgbClr val="FFFFFF"/>
                </a:solidFill>
              </a:rPr>
              <a:t>Almost every evening, either I went to Braque’s studio or Braque came to mine.  Each of us </a:t>
            </a:r>
            <a:r>
              <a:rPr lang="en-US" altLang="en-US" sz="1600" dirty="0">
                <a:solidFill>
                  <a:srgbClr val="FFFFFF"/>
                </a:solidFill>
              </a:rPr>
              <a:t>had </a:t>
            </a:r>
            <a:r>
              <a:rPr lang="en-US" altLang="en-US" sz="1600" i="1" dirty="0">
                <a:solidFill>
                  <a:srgbClr val="FFFFFF"/>
                </a:solidFill>
              </a:rPr>
              <a:t>to see what the other had done during the day.</a:t>
            </a:r>
          </a:p>
          <a:p>
            <a:r>
              <a:rPr lang="en-US" altLang="en-US" sz="1600" i="1" dirty="0">
                <a:solidFill>
                  <a:srgbClr val="FFFFFF"/>
                </a:solidFill>
              </a:rPr>
              <a:t>			</a:t>
            </a:r>
            <a:r>
              <a:rPr lang="en-US" altLang="en-US" sz="1600" dirty="0">
                <a:solidFill>
                  <a:srgbClr val="FFFFFF"/>
                </a:solidFill>
              </a:rPr>
              <a:t>   </a:t>
            </a:r>
            <a:r>
              <a:rPr lang="en-US" altLang="en-US" sz="1400" dirty="0">
                <a:solidFill>
                  <a:srgbClr val="FFFFFF"/>
                </a:solidFill>
              </a:rPr>
              <a:t>- </a:t>
            </a:r>
            <a:r>
              <a:rPr lang="en-US" altLang="en-US" sz="1600" dirty="0">
                <a:solidFill>
                  <a:srgbClr val="FFFFFF"/>
                </a:solidFill>
              </a:rPr>
              <a:t>Picasso</a:t>
            </a:r>
            <a:r>
              <a:rPr lang="en-US" altLang="en-US" sz="1400" dirty="0">
                <a:solidFill>
                  <a:srgbClr val="FFFFFF"/>
                </a:solidFill>
              </a:rPr>
              <a:t> (recalling 1910-12)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502FBF1-6D19-4E56-A18B-D2A4FD45D7B7}"/>
              </a:ext>
            </a:extLst>
          </p:cNvPr>
          <p:cNvSpPr>
            <a:spLocks noGrp="1" noChangeArrowheads="1"/>
          </p:cNvSpPr>
          <p:nvPr>
            <p:ph type="title"/>
          </p:nvPr>
        </p:nvSpPr>
        <p:spPr>
          <a:xfrm>
            <a:off x="1752600" y="0"/>
            <a:ext cx="8686800" cy="990600"/>
          </a:xfrm>
        </p:spPr>
        <p:txBody>
          <a:bodyPr/>
          <a:lstStyle/>
          <a:p>
            <a:pPr algn="l" eaLnBrk="1" hangingPunct="1"/>
            <a:r>
              <a:rPr lang="en-US" altLang="en-US" sz="1600" b="1">
                <a:latin typeface="Verdana" panose="020B0604030504040204" pitchFamily="34" charset="0"/>
                <a:ea typeface="Verdana" panose="020B0604030504040204" pitchFamily="34" charset="0"/>
                <a:cs typeface="Verdana" panose="020B0604030504040204" pitchFamily="34" charset="0"/>
              </a:rPr>
              <a:t>Duchamp</a:t>
            </a:r>
            <a:r>
              <a:rPr lang="en-US" altLang="en-US" sz="1600">
                <a:latin typeface="Verdana" panose="020B0604030504040204" pitchFamily="34" charset="0"/>
                <a:ea typeface="Verdana" panose="020B0604030504040204" pitchFamily="34" charset="0"/>
                <a:cs typeface="Verdana" panose="020B0604030504040204" pitchFamily="34" charset="0"/>
              </a:rPr>
              <a:t>, </a:t>
            </a:r>
            <a:r>
              <a:rPr lang="en-US" altLang="en-US" sz="1600" i="1">
                <a:latin typeface="Verdana" panose="020B0604030504040204" pitchFamily="34" charset="0"/>
                <a:ea typeface="Verdana" panose="020B0604030504040204" pitchFamily="34" charset="0"/>
                <a:cs typeface="Verdana" panose="020B0604030504040204" pitchFamily="34" charset="0"/>
              </a:rPr>
              <a:t>L.H.O.O.Q,</a:t>
            </a:r>
            <a:r>
              <a:rPr lang="en-US" altLang="en-US" sz="1600">
                <a:latin typeface="Verdana" panose="020B0604030504040204" pitchFamily="34" charset="0"/>
                <a:ea typeface="Verdana" panose="020B0604030504040204" pitchFamily="34" charset="0"/>
                <a:cs typeface="Verdana" panose="020B0604030504040204" pitchFamily="34" charset="0"/>
              </a:rPr>
              <a:t> 1919, reproduction of the </a:t>
            </a:r>
            <a:r>
              <a:rPr lang="en-US" altLang="en-US" sz="1600" i="1">
                <a:latin typeface="Verdana" panose="020B0604030504040204" pitchFamily="34" charset="0"/>
                <a:ea typeface="Verdana" panose="020B0604030504040204" pitchFamily="34" charset="0"/>
                <a:cs typeface="Verdana" panose="020B0604030504040204" pitchFamily="34" charset="0"/>
              </a:rPr>
              <a:t>Mona Lisa </a:t>
            </a:r>
            <a:r>
              <a:rPr lang="en-US" altLang="en-US" sz="1600">
                <a:latin typeface="Verdana" panose="020B0604030504040204" pitchFamily="34" charset="0"/>
                <a:ea typeface="Verdana" panose="020B0604030504040204" pitchFamily="34" charset="0"/>
                <a:cs typeface="Verdana" panose="020B0604030504040204" pitchFamily="34" charset="0"/>
              </a:rPr>
              <a:t>with hand drawn mustache and goatee, and added iconoclastic inscription. “Readymade Assisted”</a:t>
            </a:r>
          </a:p>
        </p:txBody>
      </p:sp>
      <p:pic>
        <p:nvPicPr>
          <p:cNvPr id="28675" name="Picture 4" descr="duchamp_lhooq">
            <a:extLst>
              <a:ext uri="{FF2B5EF4-FFF2-40B4-BE49-F238E27FC236}">
                <a16:creationId xmlns:a16="http://schemas.microsoft.com/office/drawing/2014/main" id="{C4E376D1-01ED-4B70-A0A8-0614E035A9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838201"/>
            <a:ext cx="3589338" cy="566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868536" y="113211"/>
            <a:ext cx="5744344" cy="1746068"/>
          </a:xfrm>
        </p:spPr>
        <p:txBody>
          <a:bodyPr/>
          <a:lstStyle/>
          <a:p>
            <a:pPr algn="l" eaLnBrk="1" hangingPunct="1"/>
            <a:r>
              <a:rPr lang="en-US" altLang="en-US" sz="1600" b="1" dirty="0">
                <a:latin typeface="Verdana" panose="020B0604030504040204" pitchFamily="34" charset="0"/>
                <a:ea typeface="Verdana" panose="020B0604030504040204" pitchFamily="34" charset="0"/>
                <a:cs typeface="Verdana" panose="020B0604030504040204" pitchFamily="34" charset="0"/>
              </a:rPr>
              <a:t>Hannah </a:t>
            </a:r>
            <a:r>
              <a:rPr lang="en-US" altLang="en-US" sz="1600" b="1" dirty="0" err="1">
                <a:latin typeface="Verdana" panose="020B0604030504040204" pitchFamily="34" charset="0"/>
                <a:ea typeface="Verdana" panose="020B0604030504040204" pitchFamily="34" charset="0"/>
                <a:cs typeface="Verdana" panose="020B0604030504040204" pitchFamily="34" charset="0"/>
              </a:rPr>
              <a:t>Höch</a:t>
            </a:r>
            <a:r>
              <a:rPr lang="en-US" altLang="en-US" sz="1600" dirty="0">
                <a:latin typeface="Verdana" panose="020B0604030504040204" pitchFamily="34" charset="0"/>
                <a:ea typeface="Verdana" panose="020B0604030504040204" pitchFamily="34" charset="0"/>
                <a:cs typeface="Verdana" panose="020B0604030504040204" pitchFamily="34" charset="0"/>
              </a:rPr>
              <a:t> (German, 1889 -1978), </a:t>
            </a:r>
            <a:r>
              <a:rPr lang="en-US" altLang="en-US" sz="1600" i="1" dirty="0">
                <a:latin typeface="Verdana" panose="020B0604030504040204" pitchFamily="34" charset="0"/>
                <a:ea typeface="Verdana" panose="020B0604030504040204" pitchFamily="34" charset="0"/>
                <a:cs typeface="Verdana" panose="020B0604030504040204" pitchFamily="34" charset="0"/>
              </a:rPr>
              <a:t>Cut With the Kitchen Knife Dada through the Last Weimar Beer Belly Cultural Epoch of Germany</a:t>
            </a:r>
            <a:r>
              <a:rPr lang="en-US" altLang="en-US" sz="1600" dirty="0">
                <a:latin typeface="Verdana" panose="020B0604030504040204" pitchFamily="34" charset="0"/>
                <a:ea typeface="Verdana" panose="020B0604030504040204" pitchFamily="34" charset="0"/>
                <a:cs typeface="Verdana" panose="020B0604030504040204" pitchFamily="34" charset="0"/>
              </a:rPr>
              <a:t>, 1919 </a:t>
            </a:r>
            <a:br>
              <a:rPr lang="en-US" altLang="en-US" sz="1600" dirty="0">
                <a:latin typeface="Verdana" panose="020B0604030504040204" pitchFamily="34" charset="0"/>
                <a:ea typeface="Verdana" panose="020B0604030504040204" pitchFamily="34" charset="0"/>
                <a:cs typeface="Verdana" panose="020B0604030504040204" pitchFamily="34" charset="0"/>
              </a:rPr>
            </a:br>
            <a:br>
              <a:rPr lang="en-US" altLang="en-US" sz="1600" dirty="0">
                <a:latin typeface="Verdana" panose="020B0604030504040204" pitchFamily="34" charset="0"/>
                <a:ea typeface="Verdana" panose="020B0604030504040204" pitchFamily="34" charset="0"/>
                <a:cs typeface="Verdana" panose="020B0604030504040204" pitchFamily="34" charset="0"/>
              </a:rPr>
            </a:br>
            <a:r>
              <a:rPr lang="de-DE" altLang="en-US" sz="1600" dirty="0">
                <a:latin typeface="Verdana" panose="020B0604030504040204" pitchFamily="34" charset="0"/>
                <a:ea typeface="Verdana" panose="020B0604030504040204" pitchFamily="34" charset="0"/>
                <a:cs typeface="Verdana" panose="020B0604030504040204" pitchFamily="34" charset="0"/>
              </a:rPr>
              <a:t>(right, below)</a:t>
            </a:r>
            <a:r>
              <a:rPr lang="en-US" altLang="en-US" sz="1600" dirty="0">
                <a:latin typeface="Verdana" panose="020B0604030504040204" pitchFamily="34" charset="0"/>
                <a:ea typeface="Verdana" panose="020B0604030504040204" pitchFamily="34" charset="0"/>
                <a:cs typeface="Verdana" panose="020B0604030504040204" pitchFamily="34" charset="0"/>
              </a:rPr>
              <a:t> </a:t>
            </a:r>
            <a:r>
              <a:rPr lang="de-DE" altLang="en-US" sz="1600" dirty="0">
                <a:latin typeface="Verdana" panose="020B0604030504040204" pitchFamily="34" charset="0"/>
                <a:ea typeface="Verdana" panose="020B0604030504040204" pitchFamily="34" charset="0"/>
                <a:cs typeface="Verdana" panose="020B0604030504040204" pitchFamily="34" charset="0"/>
              </a:rPr>
              <a:t>Raoul Hausmann &amp; Hannah Höch at 1920 Berlin Dada Fair</a:t>
            </a:r>
            <a:endParaRPr lang="en-US" altLang="en-US" sz="1600" dirty="0">
              <a:latin typeface="Verdana" panose="020B0604030504040204" pitchFamily="34" charset="0"/>
              <a:ea typeface="Verdana" panose="020B0604030504040204" pitchFamily="34" charset="0"/>
              <a:cs typeface="Verdana" panose="020B0604030504040204" pitchFamily="34" charset="0"/>
            </a:endParaRPr>
          </a:p>
        </p:txBody>
      </p:sp>
      <p:pic>
        <p:nvPicPr>
          <p:cNvPr id="36867" name="Picture 3" descr="hoch_hausmann_at_dada_fair_19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0352" y="2038984"/>
            <a:ext cx="2339908" cy="314516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36869" name="Picture 7" descr="ho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8782" y="2286181"/>
            <a:ext cx="1698625"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 Box 8"/>
          <p:cNvSpPr txBox="1">
            <a:spLocks noChangeArrowheads="1"/>
          </p:cNvSpPr>
          <p:nvPr/>
        </p:nvSpPr>
        <p:spPr bwMode="auto">
          <a:xfrm>
            <a:off x="9281658" y="4488633"/>
            <a:ext cx="1412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dirty="0" err="1">
                <a:solidFill>
                  <a:srgbClr val="E3EBF1"/>
                </a:solidFill>
              </a:rPr>
              <a:t>Höch</a:t>
            </a:r>
            <a:r>
              <a:rPr lang="en-US" altLang="en-US" sz="1600" dirty="0">
                <a:solidFill>
                  <a:srgbClr val="FFFFFF"/>
                </a:solidFill>
              </a:rPr>
              <a:t> in 1917</a:t>
            </a:r>
          </a:p>
        </p:txBody>
      </p:sp>
      <p:pic>
        <p:nvPicPr>
          <p:cNvPr id="1026" name="Picture 2" descr="Image result for cut with the kitchen knife dada through the last weimar beer belly cultural epoch of germany">
            <a:extLst>
              <a:ext uri="{FF2B5EF4-FFF2-40B4-BE49-F238E27FC236}">
                <a16:creationId xmlns:a16="http://schemas.microsoft.com/office/drawing/2014/main" id="{EB5399E2-9370-4EE7-AB6A-433CA163EB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692" y="-5445"/>
            <a:ext cx="54181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881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D3E0D95-D222-475D-90BA-0E28A812FBF9}"/>
              </a:ext>
            </a:extLst>
          </p:cNvPr>
          <p:cNvSpPr>
            <a:spLocks noGrp="1" noChangeArrowheads="1"/>
          </p:cNvSpPr>
          <p:nvPr>
            <p:ph type="title"/>
          </p:nvPr>
        </p:nvSpPr>
        <p:spPr>
          <a:xfrm>
            <a:off x="392883" y="169817"/>
            <a:ext cx="10650583" cy="1189038"/>
          </a:xfrm>
        </p:spPr>
        <p:txBody>
          <a:bodyPr/>
          <a:lstStyle/>
          <a:p>
            <a:pPr algn="l" eaLnBrk="1" hangingPunct="1"/>
            <a:r>
              <a:rPr lang="en-US" altLang="en-US" sz="1600" b="1" dirty="0"/>
              <a:t>László Moholy-Nagy (</a:t>
            </a:r>
            <a:r>
              <a:rPr lang="en-US" altLang="en-US" sz="1600" dirty="0"/>
              <a:t>Hungarian photographer, typographer, sculptor, painter, printmaker, and industrial designer, 1895-1946) BAUHAUS </a:t>
            </a:r>
            <a:br>
              <a:rPr lang="en-US" altLang="en-US" sz="1600" dirty="0"/>
            </a:br>
            <a:r>
              <a:rPr lang="en-US" altLang="en-US" sz="1600" dirty="0"/>
              <a:t>(left) </a:t>
            </a:r>
            <a:r>
              <a:rPr lang="en-US" altLang="en-US" sz="1600" i="1" dirty="0"/>
              <a:t>Balance study</a:t>
            </a:r>
            <a:r>
              <a:rPr lang="en-US" altLang="en-US" sz="1600" dirty="0"/>
              <a:t>, 1924, wood and metal</a:t>
            </a:r>
            <a:br>
              <a:rPr lang="en-US" altLang="en-US" sz="1600" dirty="0"/>
            </a:br>
            <a:r>
              <a:rPr lang="en-US" altLang="en-US" sz="1600" dirty="0"/>
              <a:t>(center) </a:t>
            </a:r>
            <a:r>
              <a:rPr lang="en-US" altLang="en-US" sz="1600" b="1" dirty="0"/>
              <a:t>László Moholy-Nagy and Lucia </a:t>
            </a:r>
            <a:r>
              <a:rPr lang="en-US" altLang="en-US" sz="1600" b="1" dirty="0" err="1"/>
              <a:t>Moholy</a:t>
            </a:r>
            <a:r>
              <a:rPr lang="en-US" altLang="en-US" sz="1600" dirty="0"/>
              <a:t>, </a:t>
            </a:r>
            <a:r>
              <a:rPr lang="en-US" altLang="en-US" sz="1600" i="1" dirty="0"/>
              <a:t>Portrait of Moholy-Nagy</a:t>
            </a:r>
            <a:r>
              <a:rPr lang="en-US" altLang="en-US" sz="1600" dirty="0"/>
              <a:t>, 1932</a:t>
            </a:r>
            <a:br>
              <a:rPr lang="en-US" altLang="en-US" sz="1600" dirty="0"/>
            </a:br>
            <a:r>
              <a:rPr lang="en-US" altLang="en-US" sz="1600" dirty="0"/>
              <a:t>(right) </a:t>
            </a:r>
            <a:r>
              <a:rPr lang="en-US" altLang="en-US" sz="1600" b="1" dirty="0"/>
              <a:t>Moholy-Nagy</a:t>
            </a:r>
            <a:r>
              <a:rPr lang="en-US" altLang="en-US" sz="1600" dirty="0"/>
              <a:t>, </a:t>
            </a:r>
            <a:r>
              <a:rPr lang="en-US" altLang="en-US" sz="1600" i="1" dirty="0"/>
              <a:t>AXXV</a:t>
            </a:r>
            <a:r>
              <a:rPr lang="en-US" altLang="en-US" sz="1600" dirty="0"/>
              <a:t>, oil on canvas,1926</a:t>
            </a:r>
          </a:p>
        </p:txBody>
      </p:sp>
      <p:pic>
        <p:nvPicPr>
          <p:cNvPr id="34819" name="Picture 3" descr="moholy_gleichgewichtsstudie">
            <a:extLst>
              <a:ext uri="{FF2B5EF4-FFF2-40B4-BE49-F238E27FC236}">
                <a16:creationId xmlns:a16="http://schemas.microsoft.com/office/drawing/2014/main" id="{C2BB406A-0D0B-4E46-BC44-FD34E91653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480" y="1857815"/>
            <a:ext cx="2774949" cy="3676950"/>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pic>
        <p:nvPicPr>
          <p:cNvPr id="34820" name="Picture 4" descr="moholy_selfPortrait_1932_withCollaborationOfLuciaMoholy">
            <a:extLst>
              <a:ext uri="{FF2B5EF4-FFF2-40B4-BE49-F238E27FC236}">
                <a16:creationId xmlns:a16="http://schemas.microsoft.com/office/drawing/2014/main" id="{56F1ECCB-ED30-45EE-9C35-04DE93494E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0734" y="1520825"/>
            <a:ext cx="2774950" cy="4194175"/>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pic>
        <p:nvPicPr>
          <p:cNvPr id="34821" name="Picture 5" descr="moholy_nagy_axxv_1926">
            <a:extLst>
              <a:ext uri="{FF2B5EF4-FFF2-40B4-BE49-F238E27FC236}">
                <a16:creationId xmlns:a16="http://schemas.microsoft.com/office/drawing/2014/main" id="{0202F027-0195-4677-A0CD-5DEE8F65D9F0}"/>
              </a:ext>
            </a:extLst>
          </p:cNvPr>
          <p:cNvPicPr>
            <a:picLocks noChangeAspect="1" noChangeArrowheads="1"/>
          </p:cNvPicPr>
          <p:nvPr/>
        </p:nvPicPr>
        <p:blipFill>
          <a:blip r:embed="rId4">
            <a:lum bright="16000" contrast="20000"/>
            <a:extLst>
              <a:ext uri="{28A0092B-C50C-407E-A947-70E740481C1C}">
                <a14:useLocalDpi xmlns:a14="http://schemas.microsoft.com/office/drawing/2010/main" val="0"/>
              </a:ext>
            </a:extLst>
          </a:blip>
          <a:srcRect/>
          <a:stretch>
            <a:fillRect/>
          </a:stretch>
        </p:blipFill>
        <p:spPr bwMode="auto">
          <a:xfrm>
            <a:off x="7482660" y="2000032"/>
            <a:ext cx="4554787" cy="3235763"/>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sp>
        <p:nvSpPr>
          <p:cNvPr id="34822" name="Text Box 6">
            <a:extLst>
              <a:ext uri="{FF2B5EF4-FFF2-40B4-BE49-F238E27FC236}">
                <a16:creationId xmlns:a16="http://schemas.microsoft.com/office/drawing/2014/main" id="{AA209219-A7CC-4830-A053-E9907B5C8728}"/>
              </a:ext>
            </a:extLst>
          </p:cNvPr>
          <p:cNvSpPr txBox="1">
            <a:spLocks noChangeArrowheads="1"/>
          </p:cNvSpPr>
          <p:nvPr/>
        </p:nvSpPr>
        <p:spPr bwMode="auto">
          <a:xfrm>
            <a:off x="3979046" y="5715000"/>
            <a:ext cx="3503614"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dirty="0"/>
              <a:t>Moholy-Nagy, Bauhaus master</a:t>
            </a:r>
          </a:p>
          <a:p>
            <a:pPr eaLnBrk="1" hangingPunct="1">
              <a:spcBef>
                <a:spcPct val="0"/>
              </a:spcBef>
              <a:buFontTx/>
              <a:buNone/>
            </a:pPr>
            <a:r>
              <a:rPr lang="en-US" altLang="en-US" sz="1600" dirty="0"/>
              <a:t>replaced Johannes </a:t>
            </a:r>
            <a:r>
              <a:rPr lang="en-US" altLang="en-US" sz="1600" dirty="0" err="1"/>
              <a:t>Itten</a:t>
            </a:r>
            <a:r>
              <a:rPr lang="en-US" altLang="en-US" sz="1600" dirty="0"/>
              <a:t> as the</a:t>
            </a:r>
          </a:p>
          <a:p>
            <a:pPr eaLnBrk="1" hangingPunct="1">
              <a:spcBef>
                <a:spcPct val="0"/>
              </a:spcBef>
              <a:buFontTx/>
              <a:buNone/>
            </a:pPr>
            <a:r>
              <a:rPr lang="en-US" altLang="en-US" sz="1600" dirty="0"/>
              <a:t>instructor of the preliminary course</a:t>
            </a:r>
          </a:p>
          <a:p>
            <a:pPr eaLnBrk="1" hangingPunct="1">
              <a:spcBef>
                <a:spcPct val="0"/>
              </a:spcBef>
              <a:buFontTx/>
              <a:buNone/>
            </a:pPr>
            <a:r>
              <a:rPr lang="en-US" altLang="en-US" sz="1600" dirty="0"/>
              <a:t>in 1923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B61592D-5621-420C-B2A6-2F81F1899B68}"/>
              </a:ext>
            </a:extLst>
          </p:cNvPr>
          <p:cNvSpPr>
            <a:spLocks noGrp="1" noChangeArrowheads="1"/>
          </p:cNvSpPr>
          <p:nvPr>
            <p:ph type="title"/>
          </p:nvPr>
        </p:nvSpPr>
        <p:spPr>
          <a:xfrm>
            <a:off x="1981200" y="274638"/>
            <a:ext cx="8229600" cy="715962"/>
          </a:xfrm>
        </p:spPr>
        <p:txBody>
          <a:bodyPr/>
          <a:lstStyle/>
          <a:p>
            <a:pPr eaLnBrk="1" hangingPunct="1"/>
            <a:r>
              <a:rPr lang="en-US" altLang="en-US" sz="1600" b="1" dirty="0"/>
              <a:t>Varvara Stepanova</a:t>
            </a:r>
            <a:r>
              <a:rPr lang="en-US" altLang="en-US" sz="1600" dirty="0"/>
              <a:t> (Russian, 1894-1958) with her designs for sportswear, both 1923</a:t>
            </a:r>
            <a:br>
              <a:rPr lang="en-US" altLang="en-US" sz="1600" dirty="0"/>
            </a:br>
            <a:r>
              <a:rPr lang="en-US" altLang="en-US" sz="1600" dirty="0"/>
              <a:t>The “New Woman” and </a:t>
            </a:r>
            <a:r>
              <a:rPr lang="en-US" altLang="en-US" sz="1600" u="sng" dirty="0"/>
              <a:t>production</a:t>
            </a:r>
            <a:r>
              <a:rPr lang="en-US" altLang="en-US" sz="1600" dirty="0"/>
              <a:t> (Constructivist) aesthetics</a:t>
            </a:r>
          </a:p>
        </p:txBody>
      </p:sp>
      <p:pic>
        <p:nvPicPr>
          <p:cNvPr id="15363" name="Picture 5" descr="Stepanova_sportswear_design_1923">
            <a:extLst>
              <a:ext uri="{FF2B5EF4-FFF2-40B4-BE49-F238E27FC236}">
                <a16:creationId xmlns:a16="http://schemas.microsoft.com/office/drawing/2014/main" id="{562CE4E7-D902-4054-8799-F154365951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6044" y="1465217"/>
            <a:ext cx="35687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6" descr="stepanova_photo_1923">
            <a:extLst>
              <a:ext uri="{FF2B5EF4-FFF2-40B4-BE49-F238E27FC236}">
                <a16:creationId xmlns:a16="http://schemas.microsoft.com/office/drawing/2014/main" id="{37429F99-0F3B-4AC0-B4A1-728546B8D7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703" y="1312817"/>
            <a:ext cx="3266493"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Elaine's first">
  <a:themeElements>
    <a:clrScheme name="Default Design 13">
      <a:dk1>
        <a:srgbClr val="336699"/>
      </a:dk1>
      <a:lt1>
        <a:srgbClr val="FFFFFF"/>
      </a:lt1>
      <a:dk2>
        <a:srgbClr val="333333"/>
      </a:dk2>
      <a:lt2>
        <a:srgbClr val="E3EBF1"/>
      </a:lt2>
      <a:accent1>
        <a:srgbClr val="003399"/>
      </a:accent1>
      <a:accent2>
        <a:srgbClr val="468A4B"/>
      </a:accent2>
      <a:accent3>
        <a:srgbClr val="ADADAD"/>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6699"/>
        </a:dk1>
        <a:lt1>
          <a:srgbClr val="FFFFFF"/>
        </a:lt1>
        <a:dk2>
          <a:srgbClr val="333333"/>
        </a:dk2>
        <a:lt2>
          <a:srgbClr val="E3EBF1"/>
        </a:lt2>
        <a:accent1>
          <a:srgbClr val="003399"/>
        </a:accent1>
        <a:accent2>
          <a:srgbClr val="468A4B"/>
        </a:accent2>
        <a:accent3>
          <a:srgbClr val="ADADAD"/>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laine's first">
  <a:themeElements>
    <a:clrScheme name="Default Design 13">
      <a:dk1>
        <a:srgbClr val="336699"/>
      </a:dk1>
      <a:lt1>
        <a:srgbClr val="FFFFFF"/>
      </a:lt1>
      <a:dk2>
        <a:srgbClr val="333333"/>
      </a:dk2>
      <a:lt2>
        <a:srgbClr val="E3EBF1"/>
      </a:lt2>
      <a:accent1>
        <a:srgbClr val="003399"/>
      </a:accent1>
      <a:accent2>
        <a:srgbClr val="468A4B"/>
      </a:accent2>
      <a:accent3>
        <a:srgbClr val="ADADAD"/>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6699"/>
        </a:dk1>
        <a:lt1>
          <a:srgbClr val="FFFFFF"/>
        </a:lt1>
        <a:dk2>
          <a:srgbClr val="333333"/>
        </a:dk2>
        <a:lt2>
          <a:srgbClr val="E3EBF1"/>
        </a:lt2>
        <a:accent1>
          <a:srgbClr val="003399"/>
        </a:accent1>
        <a:accent2>
          <a:srgbClr val="468A4B"/>
        </a:accent2>
        <a:accent3>
          <a:srgbClr val="ADADAD"/>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279</TotalTime>
  <Words>562</Words>
  <Application>Microsoft Office PowerPoint</Application>
  <PresentationFormat>Widescreen</PresentationFormat>
  <Paragraphs>51</Paragraphs>
  <Slides>21</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21</vt:i4>
      </vt:variant>
    </vt:vector>
  </HeadingPairs>
  <TitlesOfParts>
    <vt:vector size="25" baseType="lpstr">
      <vt:lpstr>Arial</vt:lpstr>
      <vt:lpstr>Verdana</vt:lpstr>
      <vt:lpstr>Elaine's first</vt:lpstr>
      <vt:lpstr>1_Elaine's first</vt:lpstr>
      <vt:lpstr>Modern Art 109 From late 19th century to mid-20th Century</vt:lpstr>
      <vt:lpstr>Vincent Van Gogh, Dutch Post-Impressionist Painter, 1853-1890 (37 years) Paul Gauguin, French Post-Impressionist Painter, 1848-1903 (55 years)</vt:lpstr>
      <vt:lpstr>TOKYO-PARIS – Japanism and Occidentalism  (left) Ando Hiroshige, Kameido Ume (Japanese apricot) Garden, woodcut, ink on paper, 1857, from the series, One Hundred Famous Views of Edo  (right) Vincent Van Gogh, Plum Tree in Bloom (after Hiroshige), oil on canvas,1887 </vt:lpstr>
      <vt:lpstr>FAUVISM (left) Henri Matisse, Woman with a Hat (Madame Matisse), 1904-5 (below) Matisse, The Green Stripe (Madame Matisse), 1905</vt:lpstr>
      <vt:lpstr>CUBISM (left) Georges Braque, French, Homage to J. S. Bach, oil on canvas, 21 x 28”, Céret, Winter 1911-12. First use of trompe l’oeil wood grain created with housepainter’s combs  (right) Pablo Picasso, Spanish,The Poet, summer 1912, oil on canvas, 23 x 19” Picasso, instructed by Braque, uses housepainter’s combs for the hair, adding an element of wit.</vt:lpstr>
      <vt:lpstr>Duchamp, L.H.O.O.Q, 1919, reproduction of the Mona Lisa with hand drawn mustache and goatee, and added iconoclastic inscription. “Readymade Assisted”</vt:lpstr>
      <vt:lpstr>Hannah Höch (German, 1889 -1978), Cut With the Kitchen Knife Dada through the Last Weimar Beer Belly Cultural Epoch of Germany, 1919   (right, below) Raoul Hausmann &amp; Hannah Höch at 1920 Berlin Dada Fair</vt:lpstr>
      <vt:lpstr>László Moholy-Nagy (Hungarian photographer, typographer, sculptor, painter, printmaker, and industrial designer, 1895-1946) BAUHAUS  (left) Balance study, 1924, wood and metal (center) László Moholy-Nagy and Lucia Moholy, Portrait of Moholy-Nagy, 1932 (right) Moholy-Nagy, AXXV, oil on canvas,1926</vt:lpstr>
      <vt:lpstr>Varvara Stepanova (Russian, 1894-1958) with her designs for sportswear, both 1923 The “New Woman” and production (Constructivist) aesthetics</vt:lpstr>
      <vt:lpstr> Meret Oppenheim (German, 1913-1985), Object (Luncheon in Fur) 1936, fur covered cup, saucer, spoon, two views, Surrealism</vt:lpstr>
      <vt:lpstr>PowerPoint Presentation</vt:lpstr>
      <vt:lpstr>Modern Art in Africa, Asia, and Latin America: An Introduction to Global Modernisms</vt:lpstr>
      <vt:lpstr>PowerPoint Presentation</vt:lpstr>
      <vt:lpstr>(left) Unknown Aztec artist, The Miraculous Mass of Saint Gregory, Mexico City, 1539, feather on wood, 26 x 22,” commissioned by the first colonial governor of Tenochtitlan (Mexico City) as a gift for Pope Paul III  (center right) Giovanni Pietro Birago, Mass of Saint Gregory, painting, Milan, c. 1490 , typical source for feather painting  (right) Pre-Conquest Aztec feathered shield, c. 1500 CE</vt:lpstr>
      <vt:lpstr>Yoshikazu, Picture of Foreigners Enjoying a Banquet, December 1860, Yokohama, color woodblock</vt:lpstr>
      <vt:lpstr>(left) Yorozu Tetsugoro, Self Portrait with Red Eyes, oil on canvas, 1912 – Expressionist / Cubist / Futurist / Global avant-garde modernism  (right) Ernst Ludwig Kirchner (German Expressionist, 1880-1938), Self Portrait with Model, oil on canvas, 1910</vt:lpstr>
      <vt:lpstr>Transformative influence of African tribal sculpture  Picasso’s epiphany in June 1907 at the ethnographic museum in Paris  Georges Braque: “It is as if someone had drunk kerosene to spit fire."</vt:lpstr>
      <vt:lpstr>(left) Aina Onabolu (Yoruba-Nigerian, 1882-1963), Portrait of a Lawyer, oil on canvas,  1910 (right) Egungun Mask, unknown Yoruba carver, Nigeria, late 19th/early 20th century  Picasso, Les Demoiselles d’Avignon, 1907, icon of Western avant-garde painting</vt:lpstr>
      <vt:lpstr>(left) Aina Onabolu, Portrait of a Man (Self Portrait?), oil on canvas, 1954 (right) Onabolu, Nude Study, drawing, 1920(?)</vt:lpstr>
      <vt:lpstr>The 20th century avant-garde style and theory of Joaquín Torres García, Universal Constructivism, was influenced by Andean pre-conquest art based on geometric patterns. Compare Inca woven tunic (left), c. 1476-1534 with Torres Garcia, Composition, 1932 (right)</vt:lpstr>
      <vt:lpstr>Wifredo Lam (Cuban-born French Painter, 1902-1982),  The Jungle, 1943 gouache on paper mounted on canvas, 94 1/4 x 90 1/2“    “. . .beings in passage from a vegetal state to that of an animal still charged with vestiges of the forest”    - Wifredo Lam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Art 109 From mid-19th century to mid-20th century</dc:title>
  <dc:creator>Elaine O'Brien</dc:creator>
  <cp:lastModifiedBy>O'Brien, Elaine</cp:lastModifiedBy>
  <cp:revision>24</cp:revision>
  <dcterms:created xsi:type="dcterms:W3CDTF">2014-09-02T14:49:54Z</dcterms:created>
  <dcterms:modified xsi:type="dcterms:W3CDTF">2019-08-27T16:02:56Z</dcterms:modified>
</cp:coreProperties>
</file>